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61" r:id="rId3"/>
    <p:sldId id="259" r:id="rId4"/>
    <p:sldId id="271" r:id="rId5"/>
    <p:sldId id="273" r:id="rId6"/>
    <p:sldId id="257" r:id="rId7"/>
    <p:sldId id="275" r:id="rId8"/>
    <p:sldId id="267" r:id="rId9"/>
    <p:sldId id="269" r:id="rId10"/>
    <p:sldId id="270" r:id="rId11"/>
    <p:sldId id="276" r:id="rId12"/>
    <p:sldId id="272" r:id="rId13"/>
    <p:sldId id="286" r:id="rId14"/>
    <p:sldId id="263" r:id="rId15"/>
    <p:sldId id="264" r:id="rId16"/>
    <p:sldId id="260" r:id="rId17"/>
    <p:sldId id="281" r:id="rId18"/>
    <p:sldId id="284" r:id="rId19"/>
    <p:sldId id="279" r:id="rId20"/>
    <p:sldId id="280" r:id="rId21"/>
    <p:sldId id="283" r:id="rId22"/>
    <p:sldId id="285" r:id="rId23"/>
    <p:sldId id="282" r:id="rId24"/>
    <p:sldId id="266" r:id="rId25"/>
    <p:sldId id="277" r:id="rId26"/>
    <p:sldId id="268" r:id="rId27"/>
    <p:sldId id="278" r:id="rId28"/>
    <p:sldId id="27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A8AE8F-7369-4DE9-B0B8-BE39925E6B73}">
          <p14:sldIdLst>
            <p14:sldId id="256"/>
            <p14:sldId id="261"/>
            <p14:sldId id="259"/>
            <p14:sldId id="271"/>
            <p14:sldId id="273"/>
            <p14:sldId id="257"/>
            <p14:sldId id="275"/>
            <p14:sldId id="267"/>
            <p14:sldId id="269"/>
            <p14:sldId id="270"/>
            <p14:sldId id="276"/>
            <p14:sldId id="272"/>
            <p14:sldId id="286"/>
            <p14:sldId id="263"/>
            <p14:sldId id="264"/>
            <p14:sldId id="260"/>
            <p14:sldId id="281"/>
            <p14:sldId id="284"/>
            <p14:sldId id="279"/>
            <p14:sldId id="280"/>
            <p14:sldId id="283"/>
            <p14:sldId id="285"/>
            <p14:sldId id="282"/>
            <p14:sldId id="266"/>
            <p14:sldId id="277"/>
            <p14:sldId id="268"/>
            <p14:sldId id="278"/>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76211" autoAdjust="0"/>
  </p:normalViewPr>
  <p:slideViewPr>
    <p:cSldViewPr snapToGrid="0">
      <p:cViewPr varScale="1">
        <p:scale>
          <a:sx n="51" d="100"/>
          <a:sy n="51" d="100"/>
        </p:scale>
        <p:origin x="1204" y="36"/>
      </p:cViewPr>
      <p:guideLst/>
    </p:cSldViewPr>
  </p:slideViewPr>
  <p:outlineViewPr>
    <p:cViewPr>
      <p:scale>
        <a:sx n="33" d="100"/>
        <a:sy n="33" d="100"/>
      </p:scale>
      <p:origin x="0" y="-20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CB512-BF2E-47C2-8128-99A9F0CF90F1}"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CA9BE-3D92-4351-A608-C8E2692598A8}" type="slidenum">
              <a:rPr lang="en-US" smtClean="0"/>
              <a:t>‹#›</a:t>
            </a:fld>
            <a:endParaRPr lang="en-US"/>
          </a:p>
        </p:txBody>
      </p:sp>
    </p:spTree>
    <p:extLst>
      <p:ext uri="{BB962C8B-B14F-4D97-AF65-F5344CB8AC3E}">
        <p14:creationId xmlns:p14="http://schemas.microsoft.com/office/powerpoint/2010/main" val="17656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Ultraviolet_B"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n.wikipedia.org/w/index.php?title=Greenfreeze&amp;action=edit&amp;redlink=1" TargetMode="External"/><Relationship Id="rId4" Type="http://schemas.openxmlformats.org/officeDocument/2006/relationships/hyperlink" Target="https://en.wikipedia.org/wiki/Ozone_depletion#cite_note-Morrisette1989-6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off, I’d like to start with a real quick overview of the Carbon Cycle. The carbon cycle describes the process in which carbon atoms continually travel from the atmosphere to the Earth and then back into the atmosphere. Our planet and its atmosphere form a closed system, meaning the amount of carbon in the system doesn’t change. Meaning we’re not losing hardly any of our carbon to outer space- it’s trapped in our atmosphere, where it waits to re-enter the cycle. Where the carbon is located — in the atmosphere or on Earth — is constantly in flux- but in addition to this constant give and take with the land, oceans, and our atmosphere, a relatively small but steady trickle makes its way to what we call a carbon Sink or Reservoir, where it is mostly locked away out of the typical cycle, usually as organic matter decomposes or soil and other sediments settle to the ground and slowly get buried. This slow trickle may have captured quite a bit of carbon over the past few billion years, but we’ll be taking a closer look at how humans have disrupted this balance since the industrial age, once we found a way to extract carbon from the fossilized carbon sink and put it to use.</a:t>
            </a:r>
            <a:endParaRPr lang="en-US" dirty="0"/>
          </a:p>
        </p:txBody>
      </p:sp>
      <p:sp>
        <p:nvSpPr>
          <p:cNvPr id="4" name="Slide Number Placeholder 3"/>
          <p:cNvSpPr>
            <a:spLocks noGrp="1"/>
          </p:cNvSpPr>
          <p:nvPr>
            <p:ph type="sldNum" sz="quarter" idx="10"/>
          </p:nvPr>
        </p:nvSpPr>
        <p:spPr/>
        <p:txBody>
          <a:bodyPr/>
          <a:lstStyle/>
          <a:p>
            <a:fld id="{0E0CA9BE-3D92-4351-A608-C8E2692598A8}" type="slidenum">
              <a:rPr lang="en-US" smtClean="0"/>
              <a:t>2</a:t>
            </a:fld>
            <a:endParaRPr lang="en-US"/>
          </a:p>
        </p:txBody>
      </p:sp>
    </p:spTree>
    <p:extLst>
      <p:ext uri="{BB962C8B-B14F-4D97-AF65-F5344CB8AC3E}">
        <p14:creationId xmlns:p14="http://schemas.microsoft.com/office/powerpoint/2010/main" val="2483717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 conducting research in the Canadian arctic are discovering mosses</a:t>
            </a:r>
            <a:r>
              <a:rPr lang="en-US" baseline="0" dirty="0"/>
              <a:t> that have been buried in ice for about the last 50,000 years</a:t>
            </a:r>
            <a:endParaRPr lang="en-US" dirty="0"/>
          </a:p>
        </p:txBody>
      </p:sp>
      <p:sp>
        <p:nvSpPr>
          <p:cNvPr id="4" name="Slide Number Placeholder 3"/>
          <p:cNvSpPr>
            <a:spLocks noGrp="1"/>
          </p:cNvSpPr>
          <p:nvPr>
            <p:ph type="sldNum" sz="quarter" idx="10"/>
          </p:nvPr>
        </p:nvSpPr>
        <p:spPr/>
        <p:txBody>
          <a:bodyPr/>
          <a:lstStyle/>
          <a:p>
            <a:fld id="{0E0CA9BE-3D92-4351-A608-C8E2692598A8}" type="slidenum">
              <a:rPr lang="en-US" smtClean="0"/>
              <a:t>14</a:t>
            </a:fld>
            <a:endParaRPr lang="en-US"/>
          </a:p>
        </p:txBody>
      </p:sp>
    </p:spTree>
    <p:extLst>
      <p:ext uri="{BB962C8B-B14F-4D97-AF65-F5344CB8AC3E}">
        <p14:creationId xmlns:p14="http://schemas.microsoft.com/office/powerpoint/2010/main" val="2600416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ozone layer absorbs </a:t>
            </a:r>
            <a:r>
              <a:rPr lang="en-US" sz="1200" b="0" i="0" u="none" strike="noStrike" kern="1200" dirty="0">
                <a:solidFill>
                  <a:schemeClr val="tx1"/>
                </a:solidFill>
                <a:effectLst/>
                <a:latin typeface="+mn-lt"/>
                <a:ea typeface="+mn-ea"/>
                <a:cs typeface="+mn-cs"/>
                <a:hlinkClick r:id="rId3" tooltip="Ultraviolet B"/>
              </a:rPr>
              <a:t>UVB</a:t>
            </a:r>
            <a:r>
              <a:rPr lang="en-US" sz="1200" b="0" i="0" kern="1200" dirty="0">
                <a:solidFill>
                  <a:schemeClr val="tx1"/>
                </a:solidFill>
                <a:effectLst/>
                <a:latin typeface="+mn-lt"/>
                <a:ea typeface="+mn-ea"/>
                <a:cs typeface="+mn-cs"/>
              </a:rPr>
              <a:t> ultraviolet light from the sun, ozone layer depletion increases surface UVB levels (all else equal), which could lead to damage, including increase in skin cancer.</a:t>
            </a:r>
          </a:p>
          <a:p>
            <a:r>
              <a:rPr lang="en-US" sz="1200" b="0" i="0" kern="1200" dirty="0">
                <a:solidFill>
                  <a:schemeClr val="tx1"/>
                </a:solidFill>
                <a:effectLst/>
                <a:latin typeface="+mn-lt"/>
                <a:ea typeface="+mn-ea"/>
                <a:cs typeface="+mn-cs"/>
              </a:rPr>
              <a:t>The United States banned the use of CFCs in aerosol cans in 1978.</a:t>
            </a:r>
            <a:r>
              <a:rPr lang="en-US" sz="1200" b="0" i="0" u="none" strike="noStrike" kern="1200" baseline="30000" dirty="0">
                <a:solidFill>
                  <a:schemeClr val="tx1"/>
                </a:solidFill>
                <a:effectLst/>
                <a:latin typeface="+mn-lt"/>
                <a:ea typeface="+mn-ea"/>
                <a:cs typeface="+mn-cs"/>
                <a:hlinkClick r:id="rId4"/>
              </a:rPr>
              <a:t>[62]</a:t>
            </a:r>
            <a:r>
              <a:rPr lang="en-US" sz="1200" b="0" i="0" kern="1200" dirty="0">
                <a:solidFill>
                  <a:schemeClr val="tx1"/>
                </a:solidFill>
                <a:effectLst/>
                <a:latin typeface="+mn-lt"/>
                <a:ea typeface="+mn-ea"/>
                <a:cs typeface="+mn-cs"/>
              </a:rPr>
              <a:t> The European Community rejected proposals to ban CFCs in aerosol sprays, and in the U.S., CFCs continued to be used as refrigerants and for cleaning circuit boards. Worldwide CFC production fell sharply after the U.S. aerosol ban, but by 1986 had returned nearly to its 1976 level</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 ozone-safe hydrocarbon refrigerant was developed at a Hamburg technological institute in Germany, and in 1992 came to the attention of the non-governmental organization (NGO) Greenpeace. Greenpeace was given the patent, called it "</a:t>
            </a:r>
            <a:r>
              <a:rPr lang="en-US" sz="1200" b="0" i="0" u="none" strike="noStrike" kern="1200" dirty="0" err="1">
                <a:solidFill>
                  <a:schemeClr val="tx1"/>
                </a:solidFill>
                <a:effectLst/>
                <a:latin typeface="+mn-lt"/>
                <a:ea typeface="+mn-ea"/>
                <a:cs typeface="+mn-cs"/>
                <a:hlinkClick r:id="rId5" tooltip="Greenfreeze (page does not exist)"/>
              </a:rPr>
              <a:t>Greenfreeze</a:t>
            </a:r>
            <a:r>
              <a:rPr lang="en-US" sz="1200" b="0" i="0" kern="1200" dirty="0">
                <a:solidFill>
                  <a:schemeClr val="tx1"/>
                </a:solidFill>
                <a:effectLst/>
                <a:latin typeface="+mn-lt"/>
                <a:ea typeface="+mn-ea"/>
                <a:cs typeface="+mn-cs"/>
              </a:rPr>
              <a:t>," and left the patent as open source</a:t>
            </a:r>
            <a:endParaRPr lang="en-US" dirty="0"/>
          </a:p>
        </p:txBody>
      </p:sp>
      <p:sp>
        <p:nvSpPr>
          <p:cNvPr id="4" name="Slide Number Placeholder 3"/>
          <p:cNvSpPr>
            <a:spLocks noGrp="1"/>
          </p:cNvSpPr>
          <p:nvPr>
            <p:ph type="sldNum" sz="quarter" idx="10"/>
          </p:nvPr>
        </p:nvSpPr>
        <p:spPr/>
        <p:txBody>
          <a:bodyPr/>
          <a:lstStyle/>
          <a:p>
            <a:fld id="{0E0CA9BE-3D92-4351-A608-C8E2692598A8}" type="slidenum">
              <a:rPr lang="en-US" smtClean="0"/>
              <a:t>15</a:t>
            </a:fld>
            <a:endParaRPr lang="en-US"/>
          </a:p>
        </p:txBody>
      </p:sp>
    </p:spTree>
    <p:extLst>
      <p:ext uri="{BB962C8B-B14F-4D97-AF65-F5344CB8AC3E}">
        <p14:creationId xmlns:p14="http://schemas.microsoft.com/office/powerpoint/2010/main" val="2108393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0CA9BE-3D92-4351-A608-C8E2692598A8}" type="slidenum">
              <a:rPr lang="en-US" smtClean="0"/>
              <a:t>25</a:t>
            </a:fld>
            <a:endParaRPr lang="en-US"/>
          </a:p>
        </p:txBody>
      </p:sp>
    </p:spTree>
    <p:extLst>
      <p:ext uri="{BB962C8B-B14F-4D97-AF65-F5344CB8AC3E}">
        <p14:creationId xmlns:p14="http://schemas.microsoft.com/office/powerpoint/2010/main" val="160836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industry primarily involve fossil fuels burned on site at facilities for energy. This sector also includes emissions from chemical, metallurgical, and mineral transformation processes not associated with energy consumption and emissions from waste management activities. (Note: Emissions from industrial electricity use are excluded and are instead covered in the Electricity and Heat Production sector.)</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Transportation: fossil fuels burned for road, rail, air, and marine transportation. Almost all (95%) of the world's transportation energy comes from petroleum-based fuels, largely gasoline and diesel.</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Buildings: onsite energy generation and burning fuels for heat in buildings or cooking in homes. (Note: Emissions from electricity use in buildings are excluded and are instead covered in the Electricity and Heat Production sector.)</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Other Energy: sector which are not directly associated with electricity or heat production, such as fuel extraction, refining, processing, and transportation.</a:t>
            </a:r>
            <a:endParaRPr lang="en-US"/>
          </a:p>
        </p:txBody>
      </p:sp>
      <p:sp>
        <p:nvSpPr>
          <p:cNvPr id="4" name="Slide Number Placeholder 3"/>
          <p:cNvSpPr>
            <a:spLocks noGrp="1"/>
          </p:cNvSpPr>
          <p:nvPr>
            <p:ph type="sldNum" sz="quarter" idx="10"/>
          </p:nvPr>
        </p:nvSpPr>
        <p:spPr/>
        <p:txBody>
          <a:bodyPr/>
          <a:lstStyle/>
          <a:p>
            <a:fld id="{0E0CA9BE-3D92-4351-A608-C8E2692598A8}" type="slidenum">
              <a:rPr lang="en-US" smtClean="0"/>
              <a:t>28</a:t>
            </a:fld>
            <a:endParaRPr lang="en-US"/>
          </a:p>
        </p:txBody>
      </p:sp>
    </p:spTree>
    <p:extLst>
      <p:ext uri="{BB962C8B-B14F-4D97-AF65-F5344CB8AC3E}">
        <p14:creationId xmlns:p14="http://schemas.microsoft.com/office/powerpoint/2010/main" val="1068735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you saw in the previous slide, the major categories of ‘carbon sinks’ are the deep ocean</a:t>
            </a:r>
            <a:r>
              <a:rPr lang="en-US" baseline="0" dirty="0"/>
              <a:t> and all of it’s sediments, soils and rocks, and all living things (plants and animals)- as well as fossil fuels locked away in liquid reservoirs underground. </a:t>
            </a:r>
          </a:p>
          <a:p>
            <a:endParaRPr lang="en-US" baseline="0" dirty="0"/>
          </a:p>
          <a:p>
            <a:r>
              <a:rPr lang="en-US" baseline="0" dirty="0"/>
              <a:t>There really aren’t too many mechanisms that release Carbon from these sinks back up to the atmosphere on a measurable scale aside from fires and volcanoes- that is, until humans figured out how to access and utilize carbon stored in rocks (by burning coal)- and the large pools of oil under the earth’s surface that took millions and millions of years to accumulate.</a:t>
            </a:r>
            <a:endParaRPr lang="en-US" dirty="0"/>
          </a:p>
        </p:txBody>
      </p:sp>
      <p:sp>
        <p:nvSpPr>
          <p:cNvPr id="4" name="Slide Number Placeholder 3"/>
          <p:cNvSpPr>
            <a:spLocks noGrp="1"/>
          </p:cNvSpPr>
          <p:nvPr>
            <p:ph type="sldNum" sz="quarter" idx="10"/>
          </p:nvPr>
        </p:nvSpPr>
        <p:spPr/>
        <p:txBody>
          <a:bodyPr/>
          <a:lstStyle/>
          <a:p>
            <a:fld id="{0E0CA9BE-3D92-4351-A608-C8E2692598A8}" type="slidenum">
              <a:rPr lang="en-US" smtClean="0"/>
              <a:t>3</a:t>
            </a:fld>
            <a:endParaRPr lang="en-US"/>
          </a:p>
        </p:txBody>
      </p:sp>
    </p:spTree>
    <p:extLst>
      <p:ext uri="{BB962C8B-B14F-4D97-AF65-F5344CB8AC3E}">
        <p14:creationId xmlns:p14="http://schemas.microsoft.com/office/powerpoint/2010/main" val="245002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helpful way to illustrate how humans are impacting the carbon cycle generally is to picture</a:t>
            </a:r>
            <a:r>
              <a:rPr lang="en-US" baseline="0" dirty="0"/>
              <a:t> a bathtub. For hundreds of thousands of years, this bathtub faucet has remained partially open, while the partially opened drain maintained a relatively steady water level that ebbed and flowed in cycles we’ll see on a later slide- but since the industrial age, we’ve opened that faucet to release more of that “water” into our “tub” without changing how quickly it drains to our carbon sinks- in fact, our drain has been working slower as global temperatures increase, as warmer oceans absorb less CO2.</a:t>
            </a:r>
          </a:p>
          <a:p>
            <a:endParaRPr lang="en-US" dirty="0"/>
          </a:p>
        </p:txBody>
      </p:sp>
      <p:sp>
        <p:nvSpPr>
          <p:cNvPr id="4" name="Slide Number Placeholder 3"/>
          <p:cNvSpPr>
            <a:spLocks noGrp="1"/>
          </p:cNvSpPr>
          <p:nvPr>
            <p:ph type="sldNum" sz="quarter" idx="10"/>
          </p:nvPr>
        </p:nvSpPr>
        <p:spPr/>
        <p:txBody>
          <a:bodyPr/>
          <a:lstStyle/>
          <a:p>
            <a:fld id="{0E0CA9BE-3D92-4351-A608-C8E2692598A8}" type="slidenum">
              <a:rPr lang="en-US" smtClean="0"/>
              <a:t>4</a:t>
            </a:fld>
            <a:endParaRPr lang="en-US"/>
          </a:p>
        </p:txBody>
      </p:sp>
    </p:spTree>
    <p:extLst>
      <p:ext uri="{BB962C8B-B14F-4D97-AF65-F5344CB8AC3E}">
        <p14:creationId xmlns:p14="http://schemas.microsoft.com/office/powerpoint/2010/main" val="181007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just wanted to show with this graph just how much our human emissions have changed over the course of just 60 years- a trend that has shown no signs of slowing down… that is to say, we have only been opening that faucet more and more as time has gone on.</a:t>
            </a:r>
            <a:endParaRPr lang="en-US" dirty="0"/>
          </a:p>
        </p:txBody>
      </p:sp>
      <p:sp>
        <p:nvSpPr>
          <p:cNvPr id="4" name="Slide Number Placeholder 3"/>
          <p:cNvSpPr>
            <a:spLocks noGrp="1"/>
          </p:cNvSpPr>
          <p:nvPr>
            <p:ph type="sldNum" sz="quarter" idx="10"/>
          </p:nvPr>
        </p:nvSpPr>
        <p:spPr/>
        <p:txBody>
          <a:bodyPr/>
          <a:lstStyle/>
          <a:p>
            <a:fld id="{0E0CA9BE-3D92-4351-A608-C8E2692598A8}" type="slidenum">
              <a:rPr lang="en-US" smtClean="0"/>
              <a:t>5</a:t>
            </a:fld>
            <a:endParaRPr lang="en-US"/>
          </a:p>
        </p:txBody>
      </p:sp>
    </p:spTree>
    <p:extLst>
      <p:ext uri="{BB962C8B-B14F-4D97-AF65-F5344CB8AC3E}">
        <p14:creationId xmlns:p14="http://schemas.microsoft.com/office/powerpoint/2010/main" val="254731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in my opinion, tells</a:t>
            </a:r>
            <a:r>
              <a:rPr lang="en-US" baseline="0" dirty="0"/>
              <a:t> one of the scariest stories of how drastically and how quickly humans have impacted atmospheric CO2 levels. You can see these levels have constantly been changing over the last million or so years, where they hovered right until the industrial revolution began and the human population began to flourish. It’s worth noting that through all of these ebbs and flows, we’ve seen ice ages, sea levels 50 feet above present, (tropical-feeling temperatures on the planet’s polar regions- meaning no ice caps), and high enough volcanic activity that the earth’s ecosystem drastically changed- further affirming carbon is a fundamental factor in our planet’s overall climate. </a:t>
            </a:r>
          </a:p>
          <a:p>
            <a:endParaRPr lang="en-US" baseline="0" dirty="0"/>
          </a:p>
          <a:p>
            <a:r>
              <a:rPr lang="en-US" baseline="0" dirty="0"/>
              <a:t>When we zoom in to these last few hundred years, we get a clearer picture of how and when these numbers began to shift the way they did- namely corresponding to the industrial era and an exponentially-growing population.</a:t>
            </a:r>
            <a:endParaRPr lang="en-US" dirty="0"/>
          </a:p>
        </p:txBody>
      </p:sp>
      <p:sp>
        <p:nvSpPr>
          <p:cNvPr id="4" name="Slide Number Placeholder 3"/>
          <p:cNvSpPr>
            <a:spLocks noGrp="1"/>
          </p:cNvSpPr>
          <p:nvPr>
            <p:ph type="sldNum" sz="quarter" idx="10"/>
          </p:nvPr>
        </p:nvSpPr>
        <p:spPr/>
        <p:txBody>
          <a:bodyPr/>
          <a:lstStyle/>
          <a:p>
            <a:fld id="{0E0CA9BE-3D92-4351-A608-C8E2692598A8}" type="slidenum">
              <a:rPr lang="en-US" smtClean="0"/>
              <a:t>6</a:t>
            </a:fld>
            <a:endParaRPr lang="en-US"/>
          </a:p>
        </p:txBody>
      </p:sp>
    </p:spTree>
    <p:extLst>
      <p:ext uri="{BB962C8B-B14F-4D97-AF65-F5344CB8AC3E}">
        <p14:creationId xmlns:p14="http://schemas.microsoft.com/office/powerpoint/2010/main" val="3557909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don’t have the time to dive into any of these issues individually; experts dedicate their whole lives to studying the extent to which these problems will affect different parts of the globe, but not the fact that they’re happening.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But, like I mentioned earlier- all of this carbon we’re burning is going straight up to our atmosphere and accumulating there- not shooting off into outer space, it’s too heavy- but rather it’s forming a type of blanket, in a way, that traps the heat on the earth’s surface much like clouds do on a smaller scale (although the sun still shines through the carbon in the air unlike the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you may have heard the term Ocean Acidification- this</a:t>
            </a:r>
            <a:r>
              <a:rPr lang="en-US" baseline="0" dirty="0"/>
              <a:t> describes essentially the same concept of carbon accumulation that’s happening in our atmosphere, but in our oceans. Ocean life can be extremely sensitive to small changes, particularly animals with shells that are severely degraded in this higher pH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also like to point out that this is going to very much be a human problem as well- as populations will need to adapt to changing environmental conditions, whether they live on a small island nation or an arid desert-climate with water supplies that are gone or re-routed to higher priority areas.</a:t>
            </a:r>
            <a:endParaRPr lang="en-US" dirty="0"/>
          </a:p>
          <a:p>
            <a:r>
              <a:rPr lang="en-US" dirty="0"/>
              <a:t>When it’s my turn to think of retirement ((by 2050)) Salt Lake’s climate is projected to resemble</a:t>
            </a:r>
            <a:r>
              <a:rPr lang="en-US" baseline="0" dirty="0"/>
              <a:t> that of Las Vegas (and Phoenix will resemble modern-day Baghdad)</a:t>
            </a:r>
          </a:p>
        </p:txBody>
      </p:sp>
      <p:sp>
        <p:nvSpPr>
          <p:cNvPr id="4" name="Slide Number Placeholder 3"/>
          <p:cNvSpPr>
            <a:spLocks noGrp="1"/>
          </p:cNvSpPr>
          <p:nvPr>
            <p:ph type="sldNum" sz="quarter" idx="10"/>
          </p:nvPr>
        </p:nvSpPr>
        <p:spPr/>
        <p:txBody>
          <a:bodyPr/>
          <a:lstStyle/>
          <a:p>
            <a:fld id="{0E0CA9BE-3D92-4351-A608-C8E2692598A8}" type="slidenum">
              <a:rPr lang="en-US" smtClean="0"/>
              <a:t>7</a:t>
            </a:fld>
            <a:endParaRPr lang="en-US"/>
          </a:p>
        </p:txBody>
      </p:sp>
    </p:spTree>
    <p:extLst>
      <p:ext uri="{BB962C8B-B14F-4D97-AF65-F5344CB8AC3E}">
        <p14:creationId xmlns:p14="http://schemas.microsoft.com/office/powerpoint/2010/main" val="14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Relieable</a:t>
            </a:r>
            <a:r>
              <a:rPr lang="en-US" dirty="0"/>
              <a:t> instrumental temperature records began in 1880</a:t>
            </a:r>
          </a:p>
        </p:txBody>
      </p:sp>
      <p:sp>
        <p:nvSpPr>
          <p:cNvPr id="4" name="Slide Number Placeholder 3"/>
          <p:cNvSpPr>
            <a:spLocks noGrp="1"/>
          </p:cNvSpPr>
          <p:nvPr>
            <p:ph type="sldNum" sz="quarter" idx="10"/>
          </p:nvPr>
        </p:nvSpPr>
        <p:spPr/>
        <p:txBody>
          <a:bodyPr/>
          <a:lstStyle/>
          <a:p>
            <a:fld id="{0E0CA9BE-3D92-4351-A608-C8E2692598A8}" type="slidenum">
              <a:rPr lang="en-US" smtClean="0"/>
              <a:t>8</a:t>
            </a:fld>
            <a:endParaRPr lang="en-US"/>
          </a:p>
        </p:txBody>
      </p:sp>
    </p:spTree>
    <p:extLst>
      <p:ext uri="{BB962C8B-B14F-4D97-AF65-F5344CB8AC3E}">
        <p14:creationId xmlns:p14="http://schemas.microsoft.com/office/powerpoint/2010/main" val="373967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Methane’s lifespan in atmosphere is about 10 years, but there’s no sign of anthropogenic emission</a:t>
            </a:r>
            <a:r>
              <a:rPr lang="en-US" baseline="0" dirty="0"/>
              <a:t> rates slowing down.</a:t>
            </a:r>
          </a:p>
          <a:p>
            <a:endParaRPr lang="en-US" dirty="0"/>
          </a:p>
        </p:txBody>
      </p:sp>
      <p:sp>
        <p:nvSpPr>
          <p:cNvPr id="4" name="Slide Number Placeholder 3"/>
          <p:cNvSpPr>
            <a:spLocks noGrp="1"/>
          </p:cNvSpPr>
          <p:nvPr>
            <p:ph type="sldNum" sz="quarter" idx="10"/>
          </p:nvPr>
        </p:nvSpPr>
        <p:spPr/>
        <p:txBody>
          <a:bodyPr/>
          <a:lstStyle/>
          <a:p>
            <a:fld id="{0E0CA9BE-3D92-4351-A608-C8E2692598A8}" type="slidenum">
              <a:rPr lang="en-US" smtClean="0"/>
              <a:t>10</a:t>
            </a:fld>
            <a:endParaRPr lang="en-US"/>
          </a:p>
        </p:txBody>
      </p:sp>
    </p:spTree>
    <p:extLst>
      <p:ext uri="{BB962C8B-B14F-4D97-AF65-F5344CB8AC3E}">
        <p14:creationId xmlns:p14="http://schemas.microsoft.com/office/powerpoint/2010/main" val="288503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population has been growing by almost 1 billion people each decade since 1975; some models show this growth rate finally slowing down some in the past few years.</a:t>
            </a:r>
          </a:p>
          <a:p>
            <a:r>
              <a:rPr lang="en-US" baseline="0" dirty="0"/>
              <a:t>The world population doubled from 1960 to 1999 (3 billion people)</a:t>
            </a:r>
            <a:endParaRPr lang="en-US" dirty="0"/>
          </a:p>
        </p:txBody>
      </p:sp>
      <p:sp>
        <p:nvSpPr>
          <p:cNvPr id="4" name="Slide Number Placeholder 3"/>
          <p:cNvSpPr>
            <a:spLocks noGrp="1"/>
          </p:cNvSpPr>
          <p:nvPr>
            <p:ph type="sldNum" sz="quarter" idx="10"/>
          </p:nvPr>
        </p:nvSpPr>
        <p:spPr/>
        <p:txBody>
          <a:bodyPr/>
          <a:lstStyle/>
          <a:p>
            <a:fld id="{0E0CA9BE-3D92-4351-A608-C8E2692598A8}" type="slidenum">
              <a:rPr lang="en-US" smtClean="0"/>
              <a:t>11</a:t>
            </a:fld>
            <a:endParaRPr lang="en-US"/>
          </a:p>
        </p:txBody>
      </p:sp>
    </p:spTree>
    <p:extLst>
      <p:ext uri="{BB962C8B-B14F-4D97-AF65-F5344CB8AC3E}">
        <p14:creationId xmlns:p14="http://schemas.microsoft.com/office/powerpoint/2010/main" val="4033928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8/23/2022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8/23/2022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8/23/2022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8/23/2022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8/23/2022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8/23/2022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en.wikipedia.org/wiki/United_States_National_Academy_of_Science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limate.nasa.gov/vital-signs/ice-sheets/" TargetMode="External"/><Relationship Id="rId7" Type="http://schemas.openxmlformats.org/officeDocument/2006/relationships/hyperlink" Target="https://www.epa.gov/history/historical-photos-and-images" TargetMode="External"/><Relationship Id="rId2" Type="http://schemas.openxmlformats.org/officeDocument/2006/relationships/hyperlink" Target="https://archive.epa.gov/epa/climate-change-science/causes-climate-change.html" TargetMode="External"/><Relationship Id="rId1" Type="http://schemas.openxmlformats.org/officeDocument/2006/relationships/slideLayout" Target="../slideLayouts/slideLayout2.xml"/><Relationship Id="rId6" Type="http://schemas.openxmlformats.org/officeDocument/2006/relationships/hyperlink" Target="https://www.wri.org/blog/2019/04/6-pressing-questions-about-beef-and-climate-change-answered" TargetMode="External"/><Relationship Id="rId5" Type="http://schemas.openxmlformats.org/officeDocument/2006/relationships/hyperlink" Target="https://www.eia.gov/todayinenergy/detail.php?id=5810" TargetMode="External"/><Relationship Id="rId4" Type="http://schemas.openxmlformats.org/officeDocument/2006/relationships/hyperlink" Target="https://www.epa.gov/ghgemissions/global-greenhouse-gas-emissions-data"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82611" y="2762615"/>
            <a:ext cx="10656499" cy="2230226"/>
          </a:xfrm>
        </p:spPr>
        <p:txBody>
          <a:bodyPr/>
          <a:lstStyle/>
          <a:p>
            <a:pPr algn="ctr"/>
            <a:r>
              <a:rPr lang="en-US" dirty="0"/>
              <a:t>The State of our Climate</a:t>
            </a:r>
          </a:p>
        </p:txBody>
      </p:sp>
      <p:sp>
        <p:nvSpPr>
          <p:cNvPr id="3" name="Subtitle 2"/>
          <p:cNvSpPr>
            <a:spLocks noGrp="1"/>
          </p:cNvSpPr>
          <p:nvPr>
            <p:ph type="subTitle" idx="1"/>
          </p:nvPr>
        </p:nvSpPr>
        <p:spPr>
          <a:xfrm>
            <a:off x="1311571" y="5221441"/>
            <a:ext cx="9798578" cy="1501235"/>
          </a:xfrm>
        </p:spPr>
        <p:txBody>
          <a:bodyPr>
            <a:normAutofit/>
          </a:bodyPr>
          <a:lstStyle/>
          <a:p>
            <a:pPr algn="ctr"/>
            <a:r>
              <a:rPr lang="en-US" dirty="0"/>
              <a:t>Understanding our role in a changing atmosphere</a:t>
            </a:r>
          </a:p>
          <a:p>
            <a:pPr algn="ctr"/>
            <a:endParaRPr lang="en-US" dirty="0"/>
          </a:p>
          <a:p>
            <a:pPr algn="ctr"/>
            <a:r>
              <a:rPr lang="en-US" sz="1500" dirty="0"/>
              <a:t>Logan Voellinger</a:t>
            </a:r>
          </a:p>
        </p:txBody>
      </p:sp>
    </p:spTree>
    <p:extLst>
      <p:ext uri="{BB962C8B-B14F-4D97-AF65-F5344CB8AC3E}">
        <p14:creationId xmlns:p14="http://schemas.microsoft.com/office/powerpoint/2010/main" val="725031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70312" y="1217260"/>
            <a:ext cx="6738732" cy="5640740"/>
          </a:xfrm>
          <a:prstGeom prst="rect">
            <a:avLst/>
          </a:prstGeom>
        </p:spPr>
      </p:pic>
      <p:pic>
        <p:nvPicPr>
          <p:cNvPr id="6" name="Content Placeholder 5"/>
          <p:cNvPicPr>
            <a:picLocks noGrp="1" noChangeAspect="1"/>
          </p:cNvPicPr>
          <p:nvPr>
            <p:ph idx="1"/>
          </p:nvPr>
        </p:nvPicPr>
        <p:blipFill>
          <a:blip r:embed="rId4"/>
          <a:stretch>
            <a:fillRect/>
          </a:stretch>
        </p:blipFill>
        <p:spPr>
          <a:xfrm>
            <a:off x="2345635" y="1217260"/>
            <a:ext cx="7477887" cy="5637024"/>
          </a:xfrm>
          <a:prstGeom prst="rect">
            <a:avLst/>
          </a:prstGeom>
        </p:spPr>
      </p:pic>
      <p:sp>
        <p:nvSpPr>
          <p:cNvPr id="2" name="Title 1"/>
          <p:cNvSpPr>
            <a:spLocks noGrp="1"/>
          </p:cNvSpPr>
          <p:nvPr>
            <p:ph type="title"/>
          </p:nvPr>
        </p:nvSpPr>
        <p:spPr/>
        <p:txBody>
          <a:bodyPr/>
          <a:lstStyle/>
          <a:p>
            <a:r>
              <a:rPr lang="en-US" dirty="0"/>
              <a:t>Methane on the Rise</a:t>
            </a:r>
          </a:p>
        </p:txBody>
      </p:sp>
      <p:pic>
        <p:nvPicPr>
          <p:cNvPr id="4" name="Picture 3"/>
          <p:cNvPicPr>
            <a:picLocks noChangeAspect="1"/>
          </p:cNvPicPr>
          <p:nvPr/>
        </p:nvPicPr>
        <p:blipFill>
          <a:blip r:embed="rId5"/>
          <a:stretch>
            <a:fillRect/>
          </a:stretch>
        </p:blipFill>
        <p:spPr>
          <a:xfrm>
            <a:off x="1991553" y="1178272"/>
            <a:ext cx="8096250" cy="5715000"/>
          </a:xfrm>
          <a:prstGeom prst="rect">
            <a:avLst/>
          </a:prstGeom>
        </p:spPr>
      </p:pic>
    </p:spTree>
    <p:extLst>
      <p:ext uri="{BB962C8B-B14F-4D97-AF65-F5344CB8AC3E}">
        <p14:creationId xmlns:p14="http://schemas.microsoft.com/office/powerpoint/2010/main" val="331065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476" y="419587"/>
            <a:ext cx="9650828" cy="1400530"/>
          </a:xfrm>
        </p:spPr>
        <p:txBody>
          <a:bodyPr/>
          <a:lstStyle/>
          <a:p>
            <a:r>
              <a:rPr lang="en-US" dirty="0"/>
              <a:t>More Humans means More Emissions</a:t>
            </a:r>
          </a:p>
        </p:txBody>
      </p:sp>
      <p:pic>
        <p:nvPicPr>
          <p:cNvPr id="5122" name="Picture 2" descr="Image result for human population growth char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5188" y="1378279"/>
            <a:ext cx="8453212" cy="526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550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Getting Hot in Here</a:t>
            </a:r>
          </a:p>
        </p:txBody>
      </p:sp>
      <p:pic>
        <p:nvPicPr>
          <p:cNvPr id="1028" name="Picture 4" descr="2021 was the 6th warmest year on record | 9news.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8544" y="1303742"/>
            <a:ext cx="10208320" cy="5742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88544" y="1293390"/>
            <a:ext cx="10208320" cy="5564610"/>
          </a:xfrm>
          <a:prstGeom prst="rect">
            <a:avLst/>
          </a:prstGeom>
        </p:spPr>
      </p:pic>
      <p:pic>
        <p:nvPicPr>
          <p:cNvPr id="2050" name="Picture 2" descr="temperature means yearly NAS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8727" y="1303742"/>
            <a:ext cx="9797662" cy="5346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25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Getting Hot in Here</a:t>
            </a:r>
          </a:p>
        </p:txBody>
      </p:sp>
      <p:pic>
        <p:nvPicPr>
          <p:cNvPr id="4" name="Picture 3"/>
          <p:cNvPicPr>
            <a:picLocks noChangeAspect="1"/>
          </p:cNvPicPr>
          <p:nvPr/>
        </p:nvPicPr>
        <p:blipFill>
          <a:blip r:embed="rId2"/>
          <a:stretch>
            <a:fillRect/>
          </a:stretch>
        </p:blipFill>
        <p:spPr>
          <a:xfrm>
            <a:off x="177215" y="1469105"/>
            <a:ext cx="6543675" cy="2524125"/>
          </a:xfrm>
          <a:prstGeom prst="rect">
            <a:avLst/>
          </a:prstGeom>
        </p:spPr>
      </p:pic>
      <p:pic>
        <p:nvPicPr>
          <p:cNvPr id="6" name="Picture 5"/>
          <p:cNvPicPr>
            <a:picLocks noChangeAspect="1"/>
          </p:cNvPicPr>
          <p:nvPr/>
        </p:nvPicPr>
        <p:blipFill>
          <a:blip r:embed="rId3"/>
          <a:stretch>
            <a:fillRect/>
          </a:stretch>
        </p:blipFill>
        <p:spPr>
          <a:xfrm>
            <a:off x="6720890" y="1152983"/>
            <a:ext cx="5524500" cy="1819275"/>
          </a:xfrm>
          <a:prstGeom prst="rect">
            <a:avLst/>
          </a:prstGeom>
        </p:spPr>
      </p:pic>
      <p:pic>
        <p:nvPicPr>
          <p:cNvPr id="7" name="Picture 6"/>
          <p:cNvPicPr>
            <a:picLocks noChangeAspect="1"/>
          </p:cNvPicPr>
          <p:nvPr/>
        </p:nvPicPr>
        <p:blipFill>
          <a:blip r:embed="rId4"/>
          <a:stretch>
            <a:fillRect/>
          </a:stretch>
        </p:blipFill>
        <p:spPr>
          <a:xfrm>
            <a:off x="5091966" y="3136157"/>
            <a:ext cx="6457950" cy="1704975"/>
          </a:xfrm>
          <a:prstGeom prst="rect">
            <a:avLst/>
          </a:prstGeom>
        </p:spPr>
      </p:pic>
      <p:pic>
        <p:nvPicPr>
          <p:cNvPr id="9" name="Picture 8"/>
          <p:cNvPicPr>
            <a:picLocks noChangeAspect="1"/>
          </p:cNvPicPr>
          <p:nvPr/>
        </p:nvPicPr>
        <p:blipFill>
          <a:blip r:embed="rId5"/>
          <a:stretch>
            <a:fillRect/>
          </a:stretch>
        </p:blipFill>
        <p:spPr>
          <a:xfrm>
            <a:off x="1" y="3944186"/>
            <a:ext cx="6322093" cy="2913814"/>
          </a:xfrm>
          <a:prstGeom prst="rect">
            <a:avLst/>
          </a:prstGeom>
        </p:spPr>
      </p:pic>
      <p:pic>
        <p:nvPicPr>
          <p:cNvPr id="10" name="Picture 9"/>
          <p:cNvPicPr>
            <a:picLocks noChangeAspect="1"/>
          </p:cNvPicPr>
          <p:nvPr/>
        </p:nvPicPr>
        <p:blipFill>
          <a:blip r:embed="rId6"/>
          <a:stretch>
            <a:fillRect/>
          </a:stretch>
        </p:blipFill>
        <p:spPr>
          <a:xfrm>
            <a:off x="5859430" y="4706186"/>
            <a:ext cx="6153150" cy="1885950"/>
          </a:xfrm>
          <a:prstGeom prst="rect">
            <a:avLst/>
          </a:prstGeom>
        </p:spPr>
      </p:pic>
      <p:pic>
        <p:nvPicPr>
          <p:cNvPr id="11" name="Picture 10"/>
          <p:cNvPicPr>
            <a:picLocks noChangeAspect="1"/>
          </p:cNvPicPr>
          <p:nvPr/>
        </p:nvPicPr>
        <p:blipFill>
          <a:blip r:embed="rId7"/>
          <a:stretch>
            <a:fillRect/>
          </a:stretch>
        </p:blipFill>
        <p:spPr>
          <a:xfrm>
            <a:off x="1900356" y="1195144"/>
            <a:ext cx="7918147" cy="5498083"/>
          </a:xfrm>
          <a:prstGeom prst="rect">
            <a:avLst/>
          </a:prstGeom>
        </p:spPr>
      </p:pic>
      <p:pic>
        <p:nvPicPr>
          <p:cNvPr id="3" name="Picture 2"/>
          <p:cNvPicPr>
            <a:picLocks noChangeAspect="1"/>
          </p:cNvPicPr>
          <p:nvPr/>
        </p:nvPicPr>
        <p:blipFill>
          <a:blip r:embed="rId8"/>
          <a:stretch>
            <a:fillRect/>
          </a:stretch>
        </p:blipFill>
        <p:spPr>
          <a:xfrm>
            <a:off x="420654" y="1990233"/>
            <a:ext cx="10877550" cy="2590800"/>
          </a:xfrm>
          <a:prstGeom prst="rect">
            <a:avLst/>
          </a:prstGeom>
        </p:spPr>
      </p:pic>
    </p:spTree>
    <p:extLst>
      <p:ext uri="{BB962C8B-B14F-4D97-AF65-F5344CB8AC3E}">
        <p14:creationId xmlns:p14="http://schemas.microsoft.com/office/powerpoint/2010/main" val="138006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ircle(in)">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is Melting (Faster and Faster)</a:t>
            </a:r>
          </a:p>
        </p:txBody>
      </p:sp>
      <p:pic>
        <p:nvPicPr>
          <p:cNvPr id="4" name="Content Placeholder 3"/>
          <p:cNvPicPr>
            <a:picLocks noGrp="1" noChangeAspect="1"/>
          </p:cNvPicPr>
          <p:nvPr>
            <p:ph idx="1"/>
          </p:nvPr>
        </p:nvPicPr>
        <p:blipFill>
          <a:blip r:embed="rId3"/>
          <a:stretch>
            <a:fillRect/>
          </a:stretch>
        </p:blipFill>
        <p:spPr>
          <a:xfrm>
            <a:off x="6182139" y="2893250"/>
            <a:ext cx="5870714" cy="3967208"/>
          </a:xfrm>
          <a:prstGeom prst="rect">
            <a:avLst/>
          </a:prstGeom>
        </p:spPr>
      </p:pic>
      <p:sp>
        <p:nvSpPr>
          <p:cNvPr id="3" name="Rectangle 2"/>
          <p:cNvSpPr/>
          <p:nvPr/>
        </p:nvSpPr>
        <p:spPr>
          <a:xfrm>
            <a:off x="473766" y="1726917"/>
            <a:ext cx="11045686" cy="646331"/>
          </a:xfrm>
          <a:prstGeom prst="rect">
            <a:avLst/>
          </a:prstGeom>
        </p:spPr>
        <p:txBody>
          <a:bodyPr wrap="square">
            <a:spAutoFit/>
          </a:bodyPr>
          <a:lstStyle/>
          <a:p>
            <a:r>
              <a:rPr lang="en-US" dirty="0"/>
              <a:t>Land ice sheets in both Antarctica (left) and Greenland (right) have been losing mass since 2002. </a:t>
            </a:r>
          </a:p>
          <a:p>
            <a:r>
              <a:rPr lang="en-US" dirty="0"/>
              <a:t>Both have seen an acceleration of ice mass loss since 2009.</a:t>
            </a:r>
          </a:p>
        </p:txBody>
      </p:sp>
      <p:pic>
        <p:nvPicPr>
          <p:cNvPr id="8" name="Picture 7"/>
          <p:cNvPicPr>
            <a:picLocks noChangeAspect="1"/>
          </p:cNvPicPr>
          <p:nvPr/>
        </p:nvPicPr>
        <p:blipFill>
          <a:blip r:embed="rId4"/>
          <a:stretch>
            <a:fillRect/>
          </a:stretch>
        </p:blipFill>
        <p:spPr>
          <a:xfrm>
            <a:off x="99393" y="2893250"/>
            <a:ext cx="5897216" cy="3964750"/>
          </a:xfrm>
          <a:prstGeom prst="rect">
            <a:avLst/>
          </a:prstGeom>
        </p:spPr>
      </p:pic>
    </p:spTree>
    <p:extLst>
      <p:ext uri="{BB962C8B-B14F-4D97-AF65-F5344CB8AC3E}">
        <p14:creationId xmlns:p14="http://schemas.microsoft.com/office/powerpoint/2010/main" val="2970413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 Have an Impact</a:t>
            </a:r>
          </a:p>
        </p:txBody>
      </p:sp>
      <p:sp>
        <p:nvSpPr>
          <p:cNvPr id="3" name="Content Placeholder 2"/>
          <p:cNvSpPr>
            <a:spLocks noGrp="1"/>
          </p:cNvSpPr>
          <p:nvPr>
            <p:ph idx="1"/>
          </p:nvPr>
        </p:nvSpPr>
        <p:spPr>
          <a:xfrm>
            <a:off x="1103312" y="1781249"/>
            <a:ext cx="10286931" cy="1132990"/>
          </a:xfrm>
        </p:spPr>
        <p:txBody>
          <a:bodyPr/>
          <a:lstStyle/>
          <a:p>
            <a:r>
              <a:rPr lang="en-US" dirty="0"/>
              <a:t>Ozone levels stabilized in the 1990s following the 1987 Montreal Protocol, and have started to recover. They are projected to reach pre-1980 levels before 2075</a:t>
            </a:r>
          </a:p>
          <a:p>
            <a:endParaRPr lang="en-US" dirty="0"/>
          </a:p>
        </p:txBody>
      </p:sp>
      <p:pic>
        <p:nvPicPr>
          <p:cNvPr id="4098" name="Picture 2" descr="https://upload.wikimedia.org/wikipedia/commons/4/4d/Ozone_hole_recov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277" y="3275700"/>
            <a:ext cx="6390723" cy="35823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1103311" y="3185909"/>
            <a:ext cx="4696747" cy="36190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Production of CFCs frozen at 1986 levels; countries agreed to reduce production by 50% by 1999</a:t>
            </a:r>
          </a:p>
          <a:p>
            <a:endParaRPr lang="en-US" dirty="0"/>
          </a:p>
          <a:p>
            <a:endParaRPr lang="en-US" sz="1400" dirty="0"/>
          </a:p>
          <a:p>
            <a:r>
              <a:rPr lang="en-US" sz="1400" dirty="0"/>
              <a:t>(1976 report by the </a:t>
            </a:r>
            <a:r>
              <a:rPr lang="en-US" sz="1400" dirty="0">
                <a:hlinkClick r:id="rId4" tooltip="United States National Academy of Sciences"/>
              </a:rPr>
              <a:t>US National Academy of Sciences</a:t>
            </a:r>
            <a:r>
              <a:rPr lang="en-US" sz="1400" dirty="0"/>
              <a:t> concluded that ozone was depleting)</a:t>
            </a:r>
          </a:p>
        </p:txBody>
      </p:sp>
    </p:spTree>
    <p:extLst>
      <p:ext uri="{BB962C8B-B14F-4D97-AF65-F5344CB8AC3E}">
        <p14:creationId xmlns:p14="http://schemas.microsoft.com/office/powerpoint/2010/main" val="856701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207553"/>
            <a:ext cx="9404723" cy="1400530"/>
          </a:xfrm>
        </p:spPr>
        <p:txBody>
          <a:bodyPr/>
          <a:lstStyle/>
          <a:p>
            <a:r>
              <a:rPr lang="en-US" dirty="0"/>
              <a:t>EPA Clean Air Act</a:t>
            </a:r>
          </a:p>
        </p:txBody>
      </p:sp>
      <p:sp>
        <p:nvSpPr>
          <p:cNvPr id="3" name="Content Placeholder 2"/>
          <p:cNvSpPr>
            <a:spLocks noGrp="1"/>
          </p:cNvSpPr>
          <p:nvPr>
            <p:ph idx="1"/>
          </p:nvPr>
        </p:nvSpPr>
        <p:spPr>
          <a:xfrm>
            <a:off x="1103312" y="1861930"/>
            <a:ext cx="8946541" cy="4386469"/>
          </a:xfrm>
        </p:spPr>
        <p:txBody>
          <a:bodyPr/>
          <a:lstStyle/>
          <a:p>
            <a:r>
              <a:rPr lang="en-US" dirty="0"/>
              <a:t>Before President Richard Nixon created the Environmental Protection Agency in 1970, water and air pollution weren't federally regulated</a:t>
            </a:r>
          </a:p>
          <a:p>
            <a:endParaRPr lang="en-US" dirty="0"/>
          </a:p>
          <a:p>
            <a:r>
              <a:rPr lang="en-US" dirty="0"/>
              <a:t>Between 1971 and 1977, the EPA enlisted 100 photographers to document the conditions of the country and the environment with "The </a:t>
            </a:r>
            <a:r>
              <a:rPr lang="en-US" dirty="0" err="1"/>
              <a:t>Documerica</a:t>
            </a:r>
            <a:r>
              <a:rPr lang="en-US" dirty="0"/>
              <a:t> Project."</a:t>
            </a:r>
          </a:p>
        </p:txBody>
      </p:sp>
    </p:spTree>
    <p:extLst>
      <p:ext uri="{BB962C8B-B14F-4D97-AF65-F5344CB8AC3E}">
        <p14:creationId xmlns:p14="http://schemas.microsoft.com/office/powerpoint/2010/main" val="2848841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lide 14 of 36: In New Orleans, fumes spread over the streets, billowing out from Kaiser Aluminum Plant's smoke st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470" y="0"/>
            <a:ext cx="9120160" cy="6041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19580" y="6041381"/>
            <a:ext cx="6096000" cy="646331"/>
          </a:xfrm>
          <a:prstGeom prst="rect">
            <a:avLst/>
          </a:prstGeom>
        </p:spPr>
        <p:txBody>
          <a:bodyPr>
            <a:spAutoFit/>
          </a:bodyPr>
          <a:lstStyle/>
          <a:p>
            <a:r>
              <a:rPr lang="en-US" dirty="0">
                <a:solidFill>
                  <a:srgbClr val="E1D7C5"/>
                </a:solidFill>
                <a:latin typeface="Segoe UI Semilight" panose="020B0402040204020203" pitchFamily="34" charset="0"/>
              </a:rPr>
              <a:t>In New Orleans, toxic fumes spread over the streets, billowing out from Kaiser Aluminum Plant's smoke stack.</a:t>
            </a:r>
            <a:endParaRPr lang="en-US" b="0" i="0" dirty="0">
              <a:solidFill>
                <a:srgbClr val="E1D7C5"/>
              </a:solidFill>
              <a:effectLst/>
              <a:latin typeface="Segoe UI Semilight" panose="020B0402040204020203" pitchFamily="34" charset="0"/>
            </a:endParaRPr>
          </a:p>
        </p:txBody>
      </p:sp>
    </p:spTree>
    <p:extLst>
      <p:ext uri="{BB962C8B-B14F-4D97-AF65-F5344CB8AC3E}">
        <p14:creationId xmlns:p14="http://schemas.microsoft.com/office/powerpoint/2010/main" val="607577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lide 20 of 36: &#10;  Source: &#10;  The New York Times&#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821" y="-111404"/>
            <a:ext cx="7725108" cy="57903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0705" y="5678948"/>
            <a:ext cx="11507491" cy="923330"/>
          </a:xfrm>
          <a:prstGeom prst="rect">
            <a:avLst/>
          </a:prstGeom>
        </p:spPr>
        <p:txBody>
          <a:bodyPr wrap="square">
            <a:spAutoFit/>
          </a:bodyPr>
          <a:lstStyle/>
          <a:p>
            <a:r>
              <a:rPr lang="en-US" dirty="0">
                <a:solidFill>
                  <a:srgbClr val="E1D7C5"/>
                </a:solidFill>
                <a:latin typeface="Segoe UI Semilight" panose="020B0402040204020203" pitchFamily="34" charset="0"/>
              </a:rPr>
              <a:t>The George Washington Bridge going over the Hudson River, covered in thick smog. In 1965, a study by New York City Council found breathing New York's air had the same effect as smoking two packets of cigarettes a day. </a:t>
            </a:r>
          </a:p>
          <a:p>
            <a:endParaRPr lang="en-US" b="0" i="0" dirty="0">
              <a:solidFill>
                <a:srgbClr val="E1D7C5"/>
              </a:solidFill>
              <a:effectLst/>
              <a:latin typeface="Segoe UI Semilight" panose="020B0402040204020203" pitchFamily="34" charset="0"/>
            </a:endParaRPr>
          </a:p>
        </p:txBody>
      </p:sp>
    </p:spTree>
    <p:extLst>
      <p:ext uri="{BB962C8B-B14F-4D97-AF65-F5344CB8AC3E}">
        <p14:creationId xmlns:p14="http://schemas.microsoft.com/office/powerpoint/2010/main" val="1079090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654" y="6206039"/>
            <a:ext cx="9825926" cy="814862"/>
          </a:xfrm>
        </p:spPr>
        <p:txBody>
          <a:bodyPr/>
          <a:lstStyle/>
          <a:p>
            <a:r>
              <a:rPr lang="en-US" sz="1600" dirty="0"/>
              <a:t>A house in North Birmingham is barely visible in industrial smog coming from the North Birmingham Pipe Plant. It was the most polluted area of the city.</a:t>
            </a:r>
            <a:br>
              <a:rPr lang="en-US" sz="1600" dirty="0"/>
            </a:br>
            <a:endParaRPr lang="en-US" sz="1600" dirty="0"/>
          </a:p>
        </p:txBody>
      </p:sp>
      <p:pic>
        <p:nvPicPr>
          <p:cNvPr id="7170" name="Picture 2" descr="Slide 5 of 36: A house in North Birmingham is barely visible in industrial smog coming from the North Birmingham Pipe Plant. It was the most polluted area of the ci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8741" y="0"/>
            <a:ext cx="8279692" cy="620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913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263" y="184529"/>
            <a:ext cx="9404723" cy="1400530"/>
          </a:xfrm>
        </p:spPr>
        <p:txBody>
          <a:bodyPr/>
          <a:lstStyle/>
          <a:p>
            <a:pPr algn="ctr"/>
            <a:r>
              <a:rPr lang="en-US" dirty="0"/>
              <a:t>The Carbon Cycle</a:t>
            </a:r>
          </a:p>
        </p:txBody>
      </p:sp>
      <p:pic>
        <p:nvPicPr>
          <p:cNvPr id="4" name="Picture 3"/>
          <p:cNvPicPr>
            <a:picLocks noChangeAspect="1"/>
          </p:cNvPicPr>
          <p:nvPr/>
        </p:nvPicPr>
        <p:blipFill>
          <a:blip r:embed="rId3"/>
          <a:stretch>
            <a:fillRect/>
          </a:stretch>
        </p:blipFill>
        <p:spPr>
          <a:xfrm>
            <a:off x="1017914" y="1135453"/>
            <a:ext cx="10173419" cy="5722547"/>
          </a:xfrm>
          <a:prstGeom prst="rect">
            <a:avLst/>
          </a:prstGeom>
        </p:spPr>
      </p:pic>
      <p:sp>
        <p:nvSpPr>
          <p:cNvPr id="3" name="Right Arrow 2"/>
          <p:cNvSpPr/>
          <p:nvPr/>
        </p:nvSpPr>
        <p:spPr>
          <a:xfrm rot="16200000">
            <a:off x="4629150" y="1695450"/>
            <a:ext cx="857250"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1736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lide 8 of 36: &#10;  Source: &#10;  Delaware Onlin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203" y="0"/>
            <a:ext cx="9034920" cy="61313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75654" y="6206039"/>
            <a:ext cx="9825926" cy="814862"/>
          </a:xfrm>
        </p:spPr>
        <p:txBody>
          <a:bodyPr/>
          <a:lstStyle/>
          <a:p>
            <a:r>
              <a:rPr lang="en-US" sz="1600" dirty="0"/>
              <a:t>In Delaware, the city incinerator billows out smoke over the river. In 2016, a report released by New York University said 41 people living in Delaware still die because of air pollution every year.</a:t>
            </a:r>
            <a:br>
              <a:rPr lang="en-US" sz="1600" dirty="0"/>
            </a:br>
            <a:br>
              <a:rPr lang="en-US" sz="1600" dirty="0"/>
            </a:br>
            <a:endParaRPr lang="en-US" sz="1600" dirty="0"/>
          </a:p>
        </p:txBody>
      </p:sp>
    </p:spTree>
    <p:extLst>
      <p:ext uri="{BB962C8B-B14F-4D97-AF65-F5344CB8AC3E}">
        <p14:creationId xmlns:p14="http://schemas.microsoft.com/office/powerpoint/2010/main" val="2696228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lide 16 of 36: In Bayonne, New Jersey, raw and partially digested sewage can be seen darkening the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965" y="0"/>
            <a:ext cx="9058167" cy="60974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44048" y="6097409"/>
            <a:ext cx="6096000" cy="646331"/>
          </a:xfrm>
          <a:prstGeom prst="rect">
            <a:avLst/>
          </a:prstGeom>
        </p:spPr>
        <p:txBody>
          <a:bodyPr>
            <a:spAutoFit/>
          </a:bodyPr>
          <a:lstStyle/>
          <a:p>
            <a:r>
              <a:rPr lang="en-US" dirty="0">
                <a:solidFill>
                  <a:srgbClr val="E1D7C5"/>
                </a:solidFill>
                <a:latin typeface="Segoe UI Semilight" panose="020B0402040204020203" pitchFamily="34" charset="0"/>
              </a:rPr>
              <a:t>In Bayonne, New Jersey, raw and partially digested sewage can be seen darkening the water.</a:t>
            </a:r>
            <a:endParaRPr lang="en-US" b="0" i="0" dirty="0">
              <a:solidFill>
                <a:srgbClr val="E1D7C5"/>
              </a:solidFill>
              <a:effectLst/>
              <a:latin typeface="Segoe UI Semilight" panose="020B0402040204020203" pitchFamily="34" charset="0"/>
            </a:endParaRPr>
          </a:p>
        </p:txBody>
      </p:sp>
    </p:spTree>
    <p:extLst>
      <p:ext uri="{BB962C8B-B14F-4D97-AF65-F5344CB8AC3E}">
        <p14:creationId xmlns:p14="http://schemas.microsoft.com/office/powerpoint/2010/main" val="366993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lide 26 of 36: &#10;  Source: National&#10;  Archives&#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817" y="1"/>
            <a:ext cx="8369085" cy="56981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02963" y="5657671"/>
            <a:ext cx="10296040" cy="1200329"/>
          </a:xfrm>
          <a:prstGeom prst="rect">
            <a:avLst/>
          </a:prstGeom>
        </p:spPr>
        <p:txBody>
          <a:bodyPr wrap="square">
            <a:spAutoFit/>
          </a:bodyPr>
          <a:lstStyle/>
          <a:p>
            <a:r>
              <a:rPr lang="en-US" dirty="0">
                <a:solidFill>
                  <a:srgbClr val="E1D7C5"/>
                </a:solidFill>
                <a:latin typeface="Segoe UI Semilight" panose="020B0402040204020203" pitchFamily="34" charset="0"/>
              </a:rPr>
              <a:t>Here, acid waste lightens the water. Acid waste was also dumped in the New York Bight, 15 miles off-shore. In 1974, more than 3 million tons were dumped in the Bight. It is estimated about 6 million gallons of coal were dumped into the New York Bight by the Edison Power Plant in Manhattan in the early 1970s.</a:t>
            </a:r>
            <a:endParaRPr lang="en-US" b="0" i="0" dirty="0">
              <a:solidFill>
                <a:srgbClr val="E1D7C5"/>
              </a:solidFill>
              <a:effectLst/>
              <a:latin typeface="Segoe UI Semilight" panose="020B0402040204020203" pitchFamily="34" charset="0"/>
            </a:endParaRPr>
          </a:p>
        </p:txBody>
      </p:sp>
    </p:spTree>
    <p:extLst>
      <p:ext uri="{BB962C8B-B14F-4D97-AF65-F5344CB8AC3E}">
        <p14:creationId xmlns:p14="http://schemas.microsoft.com/office/powerpoint/2010/main" val="24029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lide 15 of 36: &#10;  Source: &#10;  Los Angeles Times&#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951" y="0"/>
            <a:ext cx="8879937" cy="60163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1261" y="6086118"/>
            <a:ext cx="10559511" cy="646331"/>
          </a:xfrm>
          <a:prstGeom prst="rect">
            <a:avLst/>
          </a:prstGeom>
        </p:spPr>
        <p:txBody>
          <a:bodyPr wrap="square">
            <a:spAutoFit/>
          </a:bodyPr>
          <a:lstStyle/>
          <a:p>
            <a:r>
              <a:rPr lang="en-US" dirty="0">
                <a:solidFill>
                  <a:srgbClr val="E1D7C5"/>
                </a:solidFill>
                <a:latin typeface="Segoe UI Semilight" panose="020B0402040204020203" pitchFamily="34" charset="0"/>
              </a:rPr>
              <a:t>In an illegal dump in New Orleans, garbage turned to sludge when a lake overflowed into it. In the 1970s, the EPA found 66 pollutants in the city's drinking water. And the city's water is known for its oily taste.</a:t>
            </a:r>
            <a:endParaRPr lang="en-US" b="0" i="0" dirty="0">
              <a:solidFill>
                <a:srgbClr val="E1D7C5"/>
              </a:solidFill>
              <a:effectLst/>
              <a:latin typeface="Segoe UI Semilight" panose="020B0402040204020203" pitchFamily="34" charset="0"/>
            </a:endParaRPr>
          </a:p>
        </p:txBody>
      </p:sp>
    </p:spTree>
    <p:extLst>
      <p:ext uri="{BB962C8B-B14F-4D97-AF65-F5344CB8AC3E}">
        <p14:creationId xmlns:p14="http://schemas.microsoft.com/office/powerpoint/2010/main" val="2766331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09274"/>
            <a:ext cx="9404723" cy="1400530"/>
          </a:xfrm>
        </p:spPr>
        <p:txBody>
          <a:bodyPr/>
          <a:lstStyle/>
          <a:p>
            <a:r>
              <a:rPr lang="en-US" dirty="0"/>
              <a:t>Common Anti-Climate Change Arguments</a:t>
            </a:r>
          </a:p>
        </p:txBody>
      </p:sp>
      <p:sp>
        <p:nvSpPr>
          <p:cNvPr id="3" name="Content Placeholder 2"/>
          <p:cNvSpPr>
            <a:spLocks noGrp="1"/>
          </p:cNvSpPr>
          <p:nvPr>
            <p:ph idx="1"/>
          </p:nvPr>
        </p:nvSpPr>
        <p:spPr>
          <a:xfrm>
            <a:off x="220579" y="1809804"/>
            <a:ext cx="11971421" cy="4904939"/>
          </a:xfrm>
        </p:spPr>
        <p:txBody>
          <a:bodyPr/>
          <a:lstStyle/>
          <a:p>
            <a:r>
              <a:rPr lang="en-US" dirty="0"/>
              <a:t>Not all scientists agree in human-caused climate change!</a:t>
            </a:r>
          </a:p>
          <a:p>
            <a:pPr lvl="1"/>
            <a:r>
              <a:rPr lang="en-US" dirty="0"/>
              <a:t>Over 98% of climate scientists agree humans are driving climate change</a:t>
            </a:r>
          </a:p>
          <a:p>
            <a:pPr lvl="2"/>
            <a:r>
              <a:rPr lang="en-US" sz="1400" dirty="0"/>
              <a:t>(Just like 97% of scientists agree smoking causes cancer)</a:t>
            </a:r>
          </a:p>
          <a:p>
            <a:pPr lvl="2"/>
            <a:endParaRPr lang="en-US" sz="200" dirty="0"/>
          </a:p>
          <a:p>
            <a:r>
              <a:rPr lang="en-US" dirty="0"/>
              <a:t>The climate has always been changing since before there were humans!</a:t>
            </a:r>
          </a:p>
          <a:p>
            <a:pPr lvl="1"/>
            <a:r>
              <a:rPr lang="en-US" dirty="0"/>
              <a:t>True, but… these cycles occur over hundreds of thousands of years, not decades.</a:t>
            </a:r>
          </a:p>
          <a:p>
            <a:pPr lvl="2"/>
            <a:r>
              <a:rPr lang="en-US" sz="1400" dirty="0"/>
              <a:t>(“Smoking doesn’t cause cancer, people have always gotten cancer!”)</a:t>
            </a:r>
          </a:p>
          <a:p>
            <a:pPr lvl="1"/>
            <a:r>
              <a:rPr lang="en-US" dirty="0"/>
              <a:t>Don’t forget: mass extinctions, ice ages, and inhospitably hot conditions have also occurred</a:t>
            </a:r>
          </a:p>
          <a:p>
            <a:endParaRPr lang="en-US" sz="600" dirty="0"/>
          </a:p>
          <a:p>
            <a:r>
              <a:rPr lang="en-US" dirty="0"/>
              <a:t>What about all these record cold temperatures and snowfalls? So much for Global Warming!</a:t>
            </a:r>
          </a:p>
          <a:p>
            <a:pPr lvl="1"/>
            <a:r>
              <a:rPr lang="en-US" dirty="0"/>
              <a:t>More snowfall during winter storms is an expected effect of climate change</a:t>
            </a:r>
          </a:p>
          <a:p>
            <a:pPr lvl="1"/>
            <a:r>
              <a:rPr lang="en-US" dirty="0"/>
              <a:t>Average global annual temperatures are still increasing</a:t>
            </a:r>
          </a:p>
          <a:p>
            <a:pPr lvl="1"/>
            <a:r>
              <a:rPr lang="en-US" dirty="0"/>
              <a:t>Cold, polar air is reaching further south than normal in the US and Europe (polar vortex)</a:t>
            </a:r>
          </a:p>
        </p:txBody>
      </p:sp>
      <p:pic>
        <p:nvPicPr>
          <p:cNvPr id="4" name="Picture 3"/>
          <p:cNvPicPr>
            <a:picLocks noChangeAspect="1"/>
          </p:cNvPicPr>
          <p:nvPr/>
        </p:nvPicPr>
        <p:blipFill>
          <a:blip r:embed="rId2"/>
          <a:stretch>
            <a:fillRect/>
          </a:stretch>
        </p:blipFill>
        <p:spPr>
          <a:xfrm>
            <a:off x="2935704" y="2969702"/>
            <a:ext cx="5319963" cy="3226459"/>
          </a:xfrm>
          <a:prstGeom prst="rect">
            <a:avLst/>
          </a:prstGeom>
        </p:spPr>
      </p:pic>
    </p:spTree>
    <p:extLst>
      <p:ext uri="{BB962C8B-B14F-4D97-AF65-F5344CB8AC3E}">
        <p14:creationId xmlns:p14="http://schemas.microsoft.com/office/powerpoint/2010/main" val="296598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76739"/>
          </a:xfrm>
        </p:spPr>
        <p:txBody>
          <a:bodyPr/>
          <a:lstStyle/>
          <a:p>
            <a:r>
              <a:rPr lang="en-US" dirty="0"/>
              <a:t>What Can I Do?</a:t>
            </a:r>
          </a:p>
        </p:txBody>
      </p:sp>
      <p:sp>
        <p:nvSpPr>
          <p:cNvPr id="3" name="Content Placeholder 2"/>
          <p:cNvSpPr>
            <a:spLocks noGrp="1"/>
          </p:cNvSpPr>
          <p:nvPr>
            <p:ph idx="1"/>
          </p:nvPr>
        </p:nvSpPr>
        <p:spPr>
          <a:xfrm>
            <a:off x="705746" y="1529457"/>
            <a:ext cx="8946541" cy="4195481"/>
          </a:xfrm>
        </p:spPr>
        <p:txBody>
          <a:bodyPr/>
          <a:lstStyle/>
          <a:p>
            <a:r>
              <a:rPr lang="en-US" dirty="0"/>
              <a:t>Cut the beef (and lamb) – Shop for food produced locally!</a:t>
            </a:r>
          </a:p>
          <a:p>
            <a:r>
              <a:rPr lang="en-US" dirty="0"/>
              <a:t>Get your electricity from Green Sources/incentive programs</a:t>
            </a:r>
          </a:p>
          <a:p>
            <a:r>
              <a:rPr lang="en-US" dirty="0"/>
              <a:t>Reduce plastic consumption (refill a water bottle!)</a:t>
            </a:r>
          </a:p>
          <a:p>
            <a:r>
              <a:rPr lang="en-US" dirty="0"/>
              <a:t>Don’t use fuel-inefficient vehicles (or airplanes)</a:t>
            </a:r>
          </a:p>
          <a:p>
            <a:r>
              <a:rPr lang="en-US" dirty="0"/>
              <a:t>Be informed on the science</a:t>
            </a:r>
          </a:p>
          <a:p>
            <a:pPr lvl="1"/>
            <a:r>
              <a:rPr lang="en-US" sz="1600" dirty="0"/>
              <a:t>Almost everything is more complex than it seems</a:t>
            </a:r>
          </a:p>
          <a:p>
            <a:endParaRPr lang="en-US" dirty="0"/>
          </a:p>
        </p:txBody>
      </p:sp>
      <p:pic>
        <p:nvPicPr>
          <p:cNvPr id="6146" name="Picture 2" descr="https://wriorg.s3.amazonaws.com/s3fs-public/uploads/food_beef_blog_fig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8216" y="2606196"/>
            <a:ext cx="4347411" cy="400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998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r>
              <a:rPr lang="en-US" dirty="0">
                <a:hlinkClick r:id="rId2"/>
              </a:rPr>
              <a:t>https://archive.epa.gov/epa/climate-change-science/causes-climate-change.html</a:t>
            </a:r>
            <a:endParaRPr lang="en-US" dirty="0"/>
          </a:p>
          <a:p>
            <a:r>
              <a:rPr lang="en-US" dirty="0">
                <a:hlinkClick r:id="rId3"/>
              </a:rPr>
              <a:t>https://climate.nasa.gov/vital-signs/ice-sheets/</a:t>
            </a:r>
            <a:endParaRPr lang="en-US" dirty="0"/>
          </a:p>
          <a:p>
            <a:r>
              <a:rPr lang="en-US" dirty="0">
                <a:hlinkClick r:id="rId4"/>
              </a:rPr>
              <a:t>https://www.epa.gov/ghgemissions/global-greenhouse-gas-emissions-data</a:t>
            </a:r>
            <a:endParaRPr lang="en-US" dirty="0"/>
          </a:p>
          <a:p>
            <a:r>
              <a:rPr lang="en-US" dirty="0">
                <a:hlinkClick r:id="rId5"/>
              </a:rPr>
              <a:t>https://www.eia.gov/todayinenergy/detail.php?id=5810</a:t>
            </a:r>
            <a:endParaRPr lang="en-US" dirty="0"/>
          </a:p>
          <a:p>
            <a:r>
              <a:rPr lang="en-US" dirty="0">
                <a:hlinkClick r:id="rId6"/>
              </a:rPr>
              <a:t>https://www.wri.org/blog/2019/04/6-pressing-questions-about-beef-and-climate-change-answered</a:t>
            </a:r>
            <a:endParaRPr lang="en-US" dirty="0"/>
          </a:p>
          <a:p>
            <a:r>
              <a:rPr lang="en-US" dirty="0">
                <a:hlinkClick r:id="rId7"/>
              </a:rPr>
              <a:t>https://www.epa.gov/history/historical-photos-and-images</a:t>
            </a:r>
            <a:endParaRPr lang="en-US" dirty="0"/>
          </a:p>
        </p:txBody>
      </p:sp>
    </p:spTree>
    <p:extLst>
      <p:ext uri="{BB962C8B-B14F-4D97-AF65-F5344CB8AC3E}">
        <p14:creationId xmlns:p14="http://schemas.microsoft.com/office/powerpoint/2010/main" val="2082388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0725" y="1352653"/>
            <a:ext cx="3251713" cy="1400530"/>
          </a:xfrm>
        </p:spPr>
        <p:txBody>
          <a:bodyPr/>
          <a:lstStyle/>
          <a:p>
            <a:r>
              <a:rPr lang="en-US" dirty="0"/>
              <a:t>Questions?</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069772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452718"/>
            <a:ext cx="10270671" cy="1400530"/>
          </a:xfrm>
        </p:spPr>
        <p:txBody>
          <a:bodyPr/>
          <a:lstStyle/>
          <a:p>
            <a:r>
              <a:rPr lang="en-US"/>
              <a:t>Where are the emissions coming from?</a:t>
            </a:r>
          </a:p>
        </p:txBody>
      </p:sp>
      <p:pic>
        <p:nvPicPr>
          <p:cNvPr id="5" name="Picture 4"/>
          <p:cNvPicPr>
            <a:picLocks noChangeAspect="1"/>
          </p:cNvPicPr>
          <p:nvPr/>
        </p:nvPicPr>
        <p:blipFill>
          <a:blip r:embed="rId3"/>
          <a:stretch>
            <a:fillRect/>
          </a:stretch>
        </p:blipFill>
        <p:spPr>
          <a:xfrm>
            <a:off x="3192236" y="1296111"/>
            <a:ext cx="5094514" cy="5611199"/>
          </a:xfrm>
          <a:prstGeom prst="rect">
            <a:avLst/>
          </a:prstGeom>
        </p:spPr>
      </p:pic>
      <p:sp>
        <p:nvSpPr>
          <p:cNvPr id="6" name="TextBox 5"/>
          <p:cNvSpPr txBox="1"/>
          <p:nvPr/>
        </p:nvSpPr>
        <p:spPr>
          <a:xfrm>
            <a:off x="9266464" y="6245679"/>
            <a:ext cx="2794907" cy="369332"/>
          </a:xfrm>
          <a:prstGeom prst="rect">
            <a:avLst/>
          </a:prstGeom>
          <a:noFill/>
        </p:spPr>
        <p:txBody>
          <a:bodyPr wrap="square" rtlCol="0">
            <a:spAutoFit/>
          </a:bodyPr>
          <a:lstStyle/>
          <a:p>
            <a:r>
              <a:rPr lang="en-US"/>
              <a:t>Source: IPCC (2014)</a:t>
            </a:r>
          </a:p>
        </p:txBody>
      </p:sp>
      <p:sp>
        <p:nvSpPr>
          <p:cNvPr id="7" name="Line Callout 1 6"/>
          <p:cNvSpPr/>
          <p:nvPr/>
        </p:nvSpPr>
        <p:spPr>
          <a:xfrm>
            <a:off x="8723538" y="3306536"/>
            <a:ext cx="3468461" cy="1322614"/>
          </a:xfrm>
          <a:prstGeom prst="borderCallout1">
            <a:avLst>
              <a:gd name="adj1" fmla="val 53263"/>
              <a:gd name="adj2" fmla="val -304"/>
              <a:gd name="adj3" fmla="val 112500"/>
              <a:gd name="adj4" fmla="val -3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Approximately 20% offset by plant growth, </a:t>
            </a:r>
          </a:p>
          <a:p>
            <a:pPr algn="ctr"/>
            <a:r>
              <a:rPr lang="en-US"/>
              <a:t>soil sequestration, </a:t>
            </a:r>
          </a:p>
          <a:p>
            <a:pPr algn="ctr"/>
            <a:r>
              <a:rPr lang="en-US"/>
              <a:t>dead organic matter</a:t>
            </a:r>
          </a:p>
        </p:txBody>
      </p:sp>
      <p:sp>
        <p:nvSpPr>
          <p:cNvPr id="8" name="TextBox 7"/>
          <p:cNvSpPr txBox="1"/>
          <p:nvPr/>
        </p:nvSpPr>
        <p:spPr>
          <a:xfrm>
            <a:off x="849087" y="1462557"/>
            <a:ext cx="2979964" cy="461665"/>
          </a:xfrm>
          <a:prstGeom prst="rect">
            <a:avLst/>
          </a:prstGeom>
          <a:noFill/>
        </p:spPr>
        <p:txBody>
          <a:bodyPr wrap="square" rtlCol="0">
            <a:spAutoFit/>
          </a:bodyPr>
          <a:lstStyle/>
          <a:p>
            <a:r>
              <a:rPr lang="en-US" sz="2400"/>
              <a:t>(2010 data)</a:t>
            </a:r>
          </a:p>
        </p:txBody>
      </p:sp>
    </p:spTree>
    <p:extLst>
      <p:ext uri="{BB962C8B-B14F-4D97-AF65-F5344CB8AC3E}">
        <p14:creationId xmlns:p14="http://schemas.microsoft.com/office/powerpoint/2010/main" val="123752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220" y="293901"/>
            <a:ext cx="9404723" cy="1062459"/>
          </a:xfrm>
        </p:spPr>
        <p:txBody>
          <a:bodyPr/>
          <a:lstStyle/>
          <a:p>
            <a:r>
              <a:rPr lang="en-US" sz="4400" u="sng" dirty="0"/>
              <a:t>Carbon Sinks</a:t>
            </a:r>
          </a:p>
        </p:txBody>
      </p:sp>
      <p:sp>
        <p:nvSpPr>
          <p:cNvPr id="3" name="Content Placeholder 2"/>
          <p:cNvSpPr>
            <a:spLocks noGrp="1"/>
          </p:cNvSpPr>
          <p:nvPr>
            <p:ph idx="1"/>
          </p:nvPr>
        </p:nvSpPr>
        <p:spPr>
          <a:xfrm>
            <a:off x="611220" y="1283807"/>
            <a:ext cx="10982130" cy="5069367"/>
          </a:xfrm>
        </p:spPr>
        <p:txBody>
          <a:bodyPr>
            <a:noAutofit/>
          </a:bodyPr>
          <a:lstStyle/>
          <a:p>
            <a:r>
              <a:rPr lang="en-US" sz="2800" dirty="0"/>
              <a:t>Carbon reservoirs that accumulate over time, storing carbon outside of typical atmospheric carbon cycles.</a:t>
            </a:r>
          </a:p>
          <a:p>
            <a:pPr lvl="1"/>
            <a:r>
              <a:rPr lang="en-US" sz="2000" dirty="0"/>
              <a:t>Deep oceans</a:t>
            </a:r>
          </a:p>
          <a:p>
            <a:pPr lvl="1"/>
            <a:r>
              <a:rPr lang="en-US" sz="2000" dirty="0"/>
              <a:t>Soils/rocks</a:t>
            </a:r>
          </a:p>
          <a:p>
            <a:pPr lvl="1"/>
            <a:r>
              <a:rPr lang="en-US" sz="2000" dirty="0"/>
              <a:t>Plants &amp; animals (while they’re alive)</a:t>
            </a:r>
          </a:p>
          <a:p>
            <a:pPr lvl="1"/>
            <a:r>
              <a:rPr lang="en-US" sz="2000" dirty="0"/>
              <a:t>Fossils/non-decomposed organic matter (oil)</a:t>
            </a:r>
          </a:p>
          <a:p>
            <a:pPr lvl="1"/>
            <a:endParaRPr lang="en-US" sz="300" dirty="0"/>
          </a:p>
          <a:p>
            <a:r>
              <a:rPr lang="en-US" sz="2800" dirty="0"/>
              <a:t>Relatively inaccessible, and stay “locked away” until…</a:t>
            </a:r>
          </a:p>
          <a:p>
            <a:pPr lvl="1"/>
            <a:r>
              <a:rPr lang="en-US" sz="2000" dirty="0"/>
              <a:t>Fires</a:t>
            </a:r>
          </a:p>
          <a:p>
            <a:pPr lvl="1"/>
            <a:r>
              <a:rPr lang="en-US" sz="2000" dirty="0"/>
              <a:t>Volcanoes</a:t>
            </a:r>
          </a:p>
          <a:p>
            <a:pPr lvl="1"/>
            <a:r>
              <a:rPr lang="en-US" sz="2000" dirty="0"/>
              <a:t>Humans dig them up and burn them</a:t>
            </a:r>
          </a:p>
        </p:txBody>
      </p:sp>
    </p:spTree>
    <p:extLst>
      <p:ext uri="{BB962C8B-B14F-4D97-AF65-F5344CB8AC3E}">
        <p14:creationId xmlns:p14="http://schemas.microsoft.com/office/powerpoint/2010/main" val="323047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327" y="250166"/>
            <a:ext cx="9404723" cy="785004"/>
          </a:xfrm>
        </p:spPr>
        <p:txBody>
          <a:bodyPr/>
          <a:lstStyle/>
          <a:p>
            <a:r>
              <a:rPr lang="en-US" dirty="0"/>
              <a:t>The Current Balance</a:t>
            </a:r>
          </a:p>
        </p:txBody>
      </p:sp>
      <p:pic>
        <p:nvPicPr>
          <p:cNvPr id="7" name="Picture 6"/>
          <p:cNvPicPr>
            <a:picLocks noChangeAspect="1"/>
          </p:cNvPicPr>
          <p:nvPr/>
        </p:nvPicPr>
        <p:blipFill>
          <a:blip r:embed="rId3"/>
          <a:stretch>
            <a:fillRect/>
          </a:stretch>
        </p:blipFill>
        <p:spPr>
          <a:xfrm>
            <a:off x="1317663" y="1035170"/>
            <a:ext cx="8885398" cy="5686655"/>
          </a:xfrm>
          <a:prstGeom prst="rect">
            <a:avLst/>
          </a:prstGeom>
        </p:spPr>
      </p:pic>
    </p:spTree>
    <p:extLst>
      <p:ext uri="{BB962C8B-B14F-4D97-AF65-F5344CB8AC3E}">
        <p14:creationId xmlns:p14="http://schemas.microsoft.com/office/powerpoint/2010/main" val="719814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69787"/>
            <a:ext cx="9404723" cy="1400530"/>
          </a:xfrm>
        </p:spPr>
        <p:txBody>
          <a:bodyPr/>
          <a:lstStyle/>
          <a:p>
            <a:r>
              <a:rPr lang="en-US"/>
              <a:t>Exactly How Much do we Emit?</a:t>
            </a:r>
          </a:p>
        </p:txBody>
      </p:sp>
      <p:pic>
        <p:nvPicPr>
          <p:cNvPr id="4" name="Picture 3"/>
          <p:cNvPicPr>
            <a:picLocks noChangeAspect="1"/>
          </p:cNvPicPr>
          <p:nvPr/>
        </p:nvPicPr>
        <p:blipFill>
          <a:blip r:embed="rId3"/>
          <a:stretch>
            <a:fillRect/>
          </a:stretch>
        </p:blipFill>
        <p:spPr>
          <a:xfrm>
            <a:off x="646111" y="1289756"/>
            <a:ext cx="8161867" cy="5441244"/>
          </a:xfrm>
          <a:prstGeom prst="rect">
            <a:avLst/>
          </a:prstGeom>
        </p:spPr>
      </p:pic>
      <p:sp>
        <p:nvSpPr>
          <p:cNvPr id="6" name="TextBox 5"/>
          <p:cNvSpPr txBox="1"/>
          <p:nvPr/>
        </p:nvSpPr>
        <p:spPr>
          <a:xfrm>
            <a:off x="8710863" y="1714455"/>
            <a:ext cx="3588894" cy="1877437"/>
          </a:xfrm>
          <a:prstGeom prst="rect">
            <a:avLst/>
          </a:prstGeom>
          <a:noFill/>
        </p:spPr>
        <p:txBody>
          <a:bodyPr wrap="square" rtlCol="0">
            <a:spAutoFit/>
          </a:bodyPr>
          <a:lstStyle/>
          <a:p>
            <a:pPr algn="ctr"/>
            <a:r>
              <a:rPr lang="en-US" sz="2400" dirty="0"/>
              <a:t>= 37.1 Billion tons (2018)</a:t>
            </a:r>
          </a:p>
          <a:p>
            <a:endParaRPr lang="en-US" sz="2000" dirty="0"/>
          </a:p>
          <a:p>
            <a:pPr algn="ctr"/>
            <a:r>
              <a:rPr lang="en-US" sz="1600" dirty="0"/>
              <a:t>(= 37,100,000,000,000 kg CO2)</a:t>
            </a:r>
          </a:p>
          <a:p>
            <a:pPr algn="ctr"/>
            <a:endParaRPr lang="en-US" sz="1600" dirty="0"/>
          </a:p>
          <a:p>
            <a:pPr algn="ctr"/>
            <a:r>
              <a:rPr lang="en-US" sz="1600" dirty="0"/>
              <a:t>(= 715,075,000,000,000 ft</a:t>
            </a:r>
            <a:r>
              <a:rPr lang="en-US" sz="1600" baseline="30000" dirty="0"/>
              <a:t>3</a:t>
            </a:r>
            <a:r>
              <a:rPr lang="en-US" sz="1600" dirty="0"/>
              <a:t> CO2)</a:t>
            </a:r>
          </a:p>
        </p:txBody>
      </p:sp>
    </p:spTree>
    <p:extLst>
      <p:ext uri="{BB962C8B-B14F-4D97-AF65-F5344CB8AC3E}">
        <p14:creationId xmlns:p14="http://schemas.microsoft.com/office/powerpoint/2010/main" val="1422464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493" y="77161"/>
            <a:ext cx="9404723" cy="1400530"/>
          </a:xfrm>
        </p:spPr>
        <p:txBody>
          <a:bodyPr/>
          <a:lstStyle/>
          <a:p>
            <a:r>
              <a:rPr lang="en-US"/>
              <a:t>Atmospheric CO2 over the Years</a:t>
            </a:r>
            <a:endParaRPr lang="en-US" dirty="0"/>
          </a:p>
        </p:txBody>
      </p:sp>
      <p:pic>
        <p:nvPicPr>
          <p:cNvPr id="8" name="Picture 7"/>
          <p:cNvPicPr>
            <a:picLocks noChangeAspect="1"/>
          </p:cNvPicPr>
          <p:nvPr/>
        </p:nvPicPr>
        <p:blipFill>
          <a:blip r:embed="rId3"/>
          <a:stretch>
            <a:fillRect/>
          </a:stretch>
        </p:blipFill>
        <p:spPr>
          <a:xfrm>
            <a:off x="0" y="919841"/>
            <a:ext cx="12192000" cy="7620001"/>
          </a:xfrm>
          <a:prstGeom prst="rect">
            <a:avLst/>
          </a:prstGeom>
        </p:spPr>
      </p:pic>
      <p:sp>
        <p:nvSpPr>
          <p:cNvPr id="10" name="TextBox 9"/>
          <p:cNvSpPr txBox="1"/>
          <p:nvPr/>
        </p:nvSpPr>
        <p:spPr>
          <a:xfrm>
            <a:off x="10458450" y="5959929"/>
            <a:ext cx="1733550" cy="307777"/>
          </a:xfrm>
          <a:prstGeom prst="rect">
            <a:avLst/>
          </a:prstGeom>
          <a:noFill/>
        </p:spPr>
        <p:txBody>
          <a:bodyPr wrap="square" rtlCol="0">
            <a:spAutoFit/>
          </a:bodyPr>
          <a:lstStyle/>
          <a:p>
            <a:r>
              <a:rPr lang="en-US" sz="1400"/>
              <a:t>climate.nasa.gov</a:t>
            </a:r>
          </a:p>
        </p:txBody>
      </p:sp>
      <p:pic>
        <p:nvPicPr>
          <p:cNvPr id="3" name="Picture 2"/>
          <p:cNvPicPr>
            <a:picLocks noChangeAspect="1"/>
          </p:cNvPicPr>
          <p:nvPr/>
        </p:nvPicPr>
        <p:blipFill>
          <a:blip r:embed="rId4"/>
          <a:stretch>
            <a:fillRect/>
          </a:stretch>
        </p:blipFill>
        <p:spPr>
          <a:xfrm>
            <a:off x="141391" y="905866"/>
            <a:ext cx="11909218" cy="5938159"/>
          </a:xfrm>
          <a:prstGeom prst="rect">
            <a:avLst/>
          </a:prstGeom>
        </p:spPr>
      </p:pic>
      <p:sp>
        <p:nvSpPr>
          <p:cNvPr id="4" name="TextBox 3"/>
          <p:cNvSpPr txBox="1"/>
          <p:nvPr/>
        </p:nvSpPr>
        <p:spPr>
          <a:xfrm>
            <a:off x="1443789" y="3026021"/>
            <a:ext cx="2261937" cy="646331"/>
          </a:xfrm>
          <a:prstGeom prst="rect">
            <a:avLst/>
          </a:prstGeom>
          <a:noFill/>
          <a:ln>
            <a:solidFill>
              <a:schemeClr val="accent1"/>
            </a:solidFill>
          </a:ln>
        </p:spPr>
        <p:txBody>
          <a:bodyPr wrap="square" rtlCol="0">
            <a:spAutoFit/>
          </a:bodyPr>
          <a:lstStyle/>
          <a:p>
            <a:r>
              <a:rPr lang="en-US" dirty="0">
                <a:solidFill>
                  <a:schemeClr val="bg1"/>
                </a:solidFill>
              </a:rPr>
              <a:t>Global Population:</a:t>
            </a:r>
          </a:p>
          <a:p>
            <a:r>
              <a:rPr lang="en-US" dirty="0">
                <a:solidFill>
                  <a:schemeClr val="bg1"/>
                </a:solidFill>
              </a:rPr>
              <a:t>~750 million</a:t>
            </a:r>
          </a:p>
        </p:txBody>
      </p:sp>
      <p:sp>
        <p:nvSpPr>
          <p:cNvPr id="7" name="TextBox 6"/>
          <p:cNvSpPr txBox="1"/>
          <p:nvPr/>
        </p:nvSpPr>
        <p:spPr>
          <a:xfrm>
            <a:off x="9352510" y="4944722"/>
            <a:ext cx="2263980" cy="646331"/>
          </a:xfrm>
          <a:prstGeom prst="rect">
            <a:avLst/>
          </a:prstGeom>
          <a:noFill/>
          <a:ln>
            <a:solidFill>
              <a:schemeClr val="accent1"/>
            </a:solidFill>
          </a:ln>
        </p:spPr>
        <p:txBody>
          <a:bodyPr wrap="square" rtlCol="0">
            <a:spAutoFit/>
          </a:bodyPr>
          <a:lstStyle/>
          <a:p>
            <a:r>
              <a:rPr lang="en-US" dirty="0">
                <a:solidFill>
                  <a:schemeClr val="bg1"/>
                </a:solidFill>
              </a:rPr>
              <a:t>Global Population:</a:t>
            </a:r>
          </a:p>
          <a:p>
            <a:pPr algn="r"/>
            <a:r>
              <a:rPr lang="en-US" dirty="0">
                <a:solidFill>
                  <a:schemeClr val="bg1"/>
                </a:solidFill>
              </a:rPr>
              <a:t>~8 billion</a:t>
            </a:r>
          </a:p>
        </p:txBody>
      </p:sp>
      <p:cxnSp>
        <p:nvCxnSpPr>
          <p:cNvPr id="6" name="Straight Arrow Connector 5"/>
          <p:cNvCxnSpPr/>
          <p:nvPr/>
        </p:nvCxnSpPr>
        <p:spPr>
          <a:xfrm flipH="1">
            <a:off x="1864895" y="3672352"/>
            <a:ext cx="12032" cy="2287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1616490" y="4946666"/>
            <a:ext cx="1" cy="1013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2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1"/>
            <a:ext cx="10492353" cy="1400530"/>
          </a:xfrm>
        </p:spPr>
        <p:txBody>
          <a:bodyPr/>
          <a:lstStyle/>
          <a:p>
            <a:r>
              <a:rPr lang="en-US" dirty="0"/>
              <a:t>OK, there’s a lot more Carbon in the air.</a:t>
            </a:r>
            <a:br>
              <a:rPr lang="en-US" dirty="0"/>
            </a:br>
            <a:r>
              <a:rPr lang="en-US" dirty="0"/>
              <a:t>So What?</a:t>
            </a:r>
          </a:p>
        </p:txBody>
      </p:sp>
      <p:sp>
        <p:nvSpPr>
          <p:cNvPr id="3" name="Content Placeholder 2"/>
          <p:cNvSpPr>
            <a:spLocks noGrp="1"/>
          </p:cNvSpPr>
          <p:nvPr>
            <p:ph idx="1"/>
          </p:nvPr>
        </p:nvSpPr>
        <p:spPr>
          <a:xfrm>
            <a:off x="135532" y="1697065"/>
            <a:ext cx="11768380" cy="5160935"/>
          </a:xfrm>
        </p:spPr>
        <p:txBody>
          <a:bodyPr/>
          <a:lstStyle/>
          <a:p>
            <a:r>
              <a:rPr lang="en-US" dirty="0"/>
              <a:t>Increased atmospheric Carbon =&gt; increased surface temperatures</a:t>
            </a:r>
          </a:p>
          <a:p>
            <a:pPr lvl="1"/>
            <a:r>
              <a:rPr lang="en-US" dirty="0"/>
              <a:t>Greenhouse Gases in the atmosphere block radiative heat loss</a:t>
            </a:r>
          </a:p>
          <a:p>
            <a:pPr lvl="1"/>
            <a:r>
              <a:rPr lang="en-US" dirty="0"/>
              <a:t>More frequent extreme weather events (droughts, floods, hurricanes, heat waves, fires)</a:t>
            </a:r>
          </a:p>
          <a:p>
            <a:pPr lvl="1"/>
            <a:r>
              <a:rPr lang="en-US" dirty="0"/>
              <a:t>Rising sea levels due to melting glacial ice (ice that reflects the sun’s heat energy!)</a:t>
            </a:r>
          </a:p>
          <a:p>
            <a:r>
              <a:rPr lang="en-US" dirty="0"/>
              <a:t>Ocean Acidification</a:t>
            </a:r>
          </a:p>
          <a:p>
            <a:pPr lvl="1"/>
            <a:r>
              <a:rPr lang="en-US" dirty="0"/>
              <a:t>pH decreases (acidifies) as it intakes CO2</a:t>
            </a:r>
          </a:p>
          <a:p>
            <a:pPr lvl="1"/>
            <a:r>
              <a:rPr lang="en-US" dirty="0"/>
              <a:t>Drastically impacts corals and shellfish</a:t>
            </a:r>
          </a:p>
          <a:p>
            <a:pPr lvl="1"/>
            <a:r>
              <a:rPr lang="en-US" dirty="0"/>
              <a:t>Loss of algae that provides ~90% of coral’s energy supply  (bleaching)  </a:t>
            </a:r>
          </a:p>
          <a:p>
            <a:r>
              <a:rPr lang="en-US" dirty="0"/>
              <a:t>Water Problems, Food Problems, Ecosystem Problems</a:t>
            </a:r>
          </a:p>
          <a:p>
            <a:pPr lvl="1"/>
            <a:r>
              <a:rPr lang="en-US" dirty="0"/>
              <a:t>“Climate refugees” due to water and food security issues</a:t>
            </a:r>
          </a:p>
          <a:p>
            <a:pPr lvl="1"/>
            <a:r>
              <a:rPr lang="en-US" dirty="0"/>
              <a:t>Shifting agricultural zones/habitable zones</a:t>
            </a:r>
          </a:p>
          <a:p>
            <a:pPr lvl="1"/>
            <a:r>
              <a:rPr lang="en-US" dirty="0"/>
              <a:t>Mass plant and animal migrations (and extinctions) due to ecosystem changes and loss</a:t>
            </a:r>
          </a:p>
        </p:txBody>
      </p:sp>
      <p:sp>
        <p:nvSpPr>
          <p:cNvPr id="5" name="Bent-Up Arrow 4"/>
          <p:cNvSpPr/>
          <p:nvPr/>
        </p:nvSpPr>
        <p:spPr>
          <a:xfrm>
            <a:off x="8999146" y="4463961"/>
            <a:ext cx="733330" cy="271001"/>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515653" y="1529899"/>
            <a:ext cx="4269301" cy="2844388"/>
          </a:xfrm>
          <a:prstGeom prst="rect">
            <a:avLst/>
          </a:prstGeom>
        </p:spPr>
      </p:pic>
    </p:spTree>
    <p:extLst>
      <p:ext uri="{BB962C8B-B14F-4D97-AF65-F5344CB8AC3E}">
        <p14:creationId xmlns:p14="http://schemas.microsoft.com/office/powerpoint/2010/main" val="254509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8" name="Picture 4" descr="https://climate.nasa.gov/system/content_pages/main_images/1309_globaltemps_agency_comparison_2018.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4902" y="256308"/>
            <a:ext cx="11341461" cy="630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3" y="185299"/>
            <a:ext cx="9886743" cy="1143169"/>
          </a:xfrm>
        </p:spPr>
        <p:txBody>
          <a:bodyPr/>
          <a:lstStyle/>
          <a:p>
            <a:r>
              <a:rPr lang="en-US"/>
              <a:t>Greenhouse Gases over the Years</a:t>
            </a:r>
            <a:endParaRPr lang="en-US" dirty="0"/>
          </a:p>
        </p:txBody>
      </p:sp>
      <p:pic>
        <p:nvPicPr>
          <p:cNvPr id="4" name="Content Placeholder 3"/>
          <p:cNvPicPr>
            <a:picLocks noGrp="1" noChangeAspect="1"/>
          </p:cNvPicPr>
          <p:nvPr>
            <p:ph idx="1"/>
          </p:nvPr>
        </p:nvPicPr>
        <p:blipFill>
          <a:blip r:embed="rId2"/>
          <a:stretch>
            <a:fillRect/>
          </a:stretch>
        </p:blipFill>
        <p:spPr>
          <a:xfrm>
            <a:off x="0" y="1285336"/>
            <a:ext cx="7821282" cy="5572664"/>
          </a:xfrm>
          <a:prstGeom prst="rect">
            <a:avLst/>
          </a:prstGeom>
        </p:spPr>
      </p:pic>
      <p:sp>
        <p:nvSpPr>
          <p:cNvPr id="7" name="Content Placeholder 2"/>
          <p:cNvSpPr txBox="1">
            <a:spLocks/>
          </p:cNvSpPr>
          <p:nvPr/>
        </p:nvSpPr>
        <p:spPr>
          <a:xfrm>
            <a:off x="7885513" y="1518834"/>
            <a:ext cx="4543107" cy="47295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Methane</a:t>
            </a:r>
          </a:p>
          <a:p>
            <a:pPr lvl="1"/>
            <a:r>
              <a:rPr lang="en-US" dirty="0"/>
              <a:t>Warming Potential = 86x </a:t>
            </a:r>
          </a:p>
          <a:p>
            <a:pPr marL="457200" lvl="1" indent="0">
              <a:buNone/>
            </a:pPr>
            <a:r>
              <a:rPr lang="en-US" dirty="0"/>
              <a:t>     CO2 equivalent (over 20 </a:t>
            </a:r>
            <a:r>
              <a:rPr lang="en-US" dirty="0" err="1"/>
              <a:t>yrs</a:t>
            </a:r>
            <a:r>
              <a:rPr lang="en-US" dirty="0"/>
              <a:t>)</a:t>
            </a:r>
          </a:p>
          <a:p>
            <a:pPr lvl="1"/>
            <a:r>
              <a:rPr lang="en-US" sz="1400" dirty="0"/>
              <a:t>Methane lifespan: ~10yrs </a:t>
            </a:r>
          </a:p>
          <a:p>
            <a:pPr marL="457200" lvl="1" indent="0">
              <a:buNone/>
            </a:pPr>
            <a:r>
              <a:rPr lang="en-US" sz="1200" dirty="0"/>
              <a:t>	(then converts to CO2 and H2O, 		which are both greenhouse gases)</a:t>
            </a:r>
          </a:p>
          <a:p>
            <a:endParaRPr lang="en-US" dirty="0"/>
          </a:p>
          <a:p>
            <a:r>
              <a:rPr lang="en-US" dirty="0"/>
              <a:t>Nitrous Oxide</a:t>
            </a:r>
          </a:p>
          <a:p>
            <a:pPr lvl="1"/>
            <a:r>
              <a:rPr lang="en-US" dirty="0"/>
              <a:t>Warming Potential = 298x</a:t>
            </a:r>
          </a:p>
          <a:p>
            <a:pPr marL="457200" lvl="1" indent="0">
              <a:buNone/>
            </a:pPr>
            <a:r>
              <a:rPr lang="en-US" dirty="0"/>
              <a:t>    CO2 equivalent (over 100 </a:t>
            </a:r>
            <a:r>
              <a:rPr lang="en-US" dirty="0" err="1"/>
              <a:t>yrs</a:t>
            </a:r>
            <a:r>
              <a:rPr lang="en-US" dirty="0"/>
              <a:t>)</a:t>
            </a:r>
          </a:p>
          <a:p>
            <a:pPr lvl="1"/>
            <a:r>
              <a:rPr lang="en-US" sz="1400" dirty="0"/>
              <a:t>N20 lifespan: ~114 </a:t>
            </a:r>
            <a:r>
              <a:rPr lang="en-US" sz="1400" dirty="0" err="1"/>
              <a:t>yrs</a:t>
            </a:r>
            <a:endParaRPr lang="en-US" sz="1400" dirty="0"/>
          </a:p>
        </p:txBody>
      </p:sp>
    </p:spTree>
    <p:extLst>
      <p:ext uri="{BB962C8B-B14F-4D97-AF65-F5344CB8AC3E}">
        <p14:creationId xmlns:p14="http://schemas.microsoft.com/office/powerpoint/2010/main" val="27266296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18279</TotalTime>
  <Words>2434</Words>
  <Application>Microsoft Office PowerPoint</Application>
  <PresentationFormat>Widescreen</PresentationFormat>
  <Paragraphs>157</Paragraphs>
  <Slides>28</Slides>
  <Notes>13</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Century Gothic</vt:lpstr>
      <vt:lpstr>Segoe UI Semilight</vt:lpstr>
      <vt:lpstr>Wingdings 3</vt:lpstr>
      <vt:lpstr>Ion</vt:lpstr>
      <vt:lpstr>The State of our Climate</vt:lpstr>
      <vt:lpstr>The Carbon Cycle</vt:lpstr>
      <vt:lpstr>Carbon Sinks</vt:lpstr>
      <vt:lpstr>The Current Balance</vt:lpstr>
      <vt:lpstr>Exactly How Much do we Emit?</vt:lpstr>
      <vt:lpstr>Atmospheric CO2 over the Years</vt:lpstr>
      <vt:lpstr>OK, there’s a lot more Carbon in the air. So What?</vt:lpstr>
      <vt:lpstr>PowerPoint Presentation</vt:lpstr>
      <vt:lpstr>Greenhouse Gases over the Years</vt:lpstr>
      <vt:lpstr>Methane on the Rise</vt:lpstr>
      <vt:lpstr>More Humans means More Emissions</vt:lpstr>
      <vt:lpstr>It’s Getting Hot in Here</vt:lpstr>
      <vt:lpstr>It’s Getting Hot in Here</vt:lpstr>
      <vt:lpstr>Ice is Melting (Faster and Faster)</vt:lpstr>
      <vt:lpstr>We Can Have an Impact</vt:lpstr>
      <vt:lpstr>EPA Clean Air Act</vt:lpstr>
      <vt:lpstr>PowerPoint Presentation</vt:lpstr>
      <vt:lpstr>PowerPoint Presentation</vt:lpstr>
      <vt:lpstr>A house in North Birmingham is barely visible in industrial smog coming from the North Birmingham Pipe Plant. It was the most polluted area of the city. </vt:lpstr>
      <vt:lpstr>In Delaware, the city incinerator billows out smoke over the river. In 2016, a report released by New York University said 41 people living in Delaware still die because of air pollution every year.  </vt:lpstr>
      <vt:lpstr>PowerPoint Presentation</vt:lpstr>
      <vt:lpstr>PowerPoint Presentation</vt:lpstr>
      <vt:lpstr>PowerPoint Presentation</vt:lpstr>
      <vt:lpstr>Common Anti-Climate Change Arguments</vt:lpstr>
      <vt:lpstr>What Can I Do?</vt:lpstr>
      <vt:lpstr>References</vt:lpstr>
      <vt:lpstr>Questions?</vt:lpstr>
      <vt:lpstr>Where are the emissions coming from?</vt:lpstr>
    </vt:vector>
  </TitlesOfParts>
  <Company>State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Methane’s Role in the Greenhouse Gas Effect</dc:title>
  <dc:creator>Logan Voellinger</dc:creator>
  <cp:lastModifiedBy>Connie Hendricks</cp:lastModifiedBy>
  <cp:revision>136</cp:revision>
  <dcterms:created xsi:type="dcterms:W3CDTF">2019-08-27T16:03:41Z</dcterms:created>
  <dcterms:modified xsi:type="dcterms:W3CDTF">2022-08-23T18:36:14Z</dcterms:modified>
</cp:coreProperties>
</file>