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731" r:id="rId3"/>
    <p:sldId id="293" r:id="rId4"/>
    <p:sldId id="805" r:id="rId5"/>
    <p:sldId id="296" r:id="rId6"/>
    <p:sldId id="2703" r:id="rId7"/>
    <p:sldId id="426" r:id="rId8"/>
    <p:sldId id="2702" r:id="rId9"/>
    <p:sldId id="279" r:id="rId10"/>
    <p:sldId id="2714" r:id="rId11"/>
    <p:sldId id="2704" r:id="rId12"/>
    <p:sldId id="2705" r:id="rId13"/>
    <p:sldId id="2706" r:id="rId14"/>
    <p:sldId id="418" r:id="rId15"/>
    <p:sldId id="2707" r:id="rId16"/>
    <p:sldId id="2710" r:id="rId17"/>
    <p:sldId id="2712" r:id="rId18"/>
    <p:sldId id="2711" r:id="rId19"/>
    <p:sldId id="2713" r:id="rId20"/>
    <p:sldId id="2716" r:id="rId21"/>
    <p:sldId id="2717" r:id="rId22"/>
    <p:sldId id="2718" r:id="rId23"/>
    <p:sldId id="2719" r:id="rId24"/>
    <p:sldId id="2720" r:id="rId25"/>
    <p:sldId id="2729" r:id="rId26"/>
    <p:sldId id="2726" r:id="rId27"/>
    <p:sldId id="2721" r:id="rId28"/>
    <p:sldId id="2709" r:id="rId29"/>
    <p:sldId id="2722" r:id="rId30"/>
    <p:sldId id="2723" r:id="rId31"/>
    <p:sldId id="2724" r:id="rId32"/>
    <p:sldId id="2725" r:id="rId33"/>
    <p:sldId id="2730" r:id="rId34"/>
    <p:sldId id="272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75574" autoAdjust="0"/>
  </p:normalViewPr>
  <p:slideViewPr>
    <p:cSldViewPr snapToGrid="0">
      <p:cViewPr varScale="1">
        <p:scale>
          <a:sx n="50" d="100"/>
          <a:sy n="50" d="100"/>
        </p:scale>
        <p:origin x="1244" y="40"/>
      </p:cViewPr>
      <p:guideLst/>
    </p:cSldViewPr>
  </p:slideViewPr>
  <p:notesTextViewPr>
    <p:cViewPr>
      <p:scale>
        <a:sx n="1" d="1"/>
        <a:sy n="1" d="1"/>
      </p:scale>
      <p:origin x="0" y="0"/>
    </p:cViewPr>
  </p:notesTextViewPr>
  <p:sorterViewPr>
    <p:cViewPr>
      <p:scale>
        <a:sx n="100" d="100"/>
        <a:sy n="100" d="100"/>
      </p:scale>
      <p:origin x="0" y="-477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5E222-EB9A-4072-8A77-F1D6720C5FFA}"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2DF1-424D-44C8-A00F-5DE2F0D0D5A5}" type="slidenum">
              <a:rPr lang="en-US" smtClean="0"/>
              <a:t>‹#›</a:t>
            </a:fld>
            <a:endParaRPr lang="en-US"/>
          </a:p>
        </p:txBody>
      </p:sp>
    </p:spTree>
    <p:extLst>
      <p:ext uri="{BB962C8B-B14F-4D97-AF65-F5344CB8AC3E}">
        <p14:creationId xmlns:p14="http://schemas.microsoft.com/office/powerpoint/2010/main" val="338434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1B2DF1-424D-44C8-A00F-5DE2F0D0D5A5}" type="slidenum">
              <a:rPr lang="en-US" smtClean="0"/>
              <a:t>3</a:t>
            </a:fld>
            <a:endParaRPr lang="en-US"/>
          </a:p>
        </p:txBody>
      </p:sp>
    </p:spTree>
    <p:extLst>
      <p:ext uri="{BB962C8B-B14F-4D97-AF65-F5344CB8AC3E}">
        <p14:creationId xmlns:p14="http://schemas.microsoft.com/office/powerpoint/2010/main" val="310527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July 25, 2010, in Marshall, MI, resulting in a release of approximately 800,000 gallons of crude oil into the Kalamazoo River and approximately $1 billion in property and environmental damages.</a:t>
            </a:r>
            <a:endParaRPr lang="en-US" sz="1800" u="none" strike="noStrike" baseline="30000" dirty="0">
              <a:effectLst/>
              <a:latin typeface="Times New Roman" panose="02020603050405020304" pitchFamily="18" charset="0"/>
              <a:ea typeface="Times New Roman" panose="02020603050405020304" pitchFamily="18" charset="0"/>
            </a:endParaRPr>
          </a:p>
          <a:p>
            <a:endParaRPr lang="en-US" sz="1800" baseline="30000" dirty="0">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The operator, Enbridge Energy, LP (Enbridge), took 18 hours to confirm the pipeline rupture following the initial alarms received by the control room operators.</a:t>
            </a:r>
            <a:r>
              <a:rPr lang="en-US" sz="1800" spc="2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Once Enbridge confirmed the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rupture,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failed</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segment</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immediately</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isolated</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using</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installed</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remote-control</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shut-off valves (RCV).</a:t>
            </a:r>
            <a:endParaRPr lang="en-US" dirty="0"/>
          </a:p>
        </p:txBody>
      </p:sp>
      <p:sp>
        <p:nvSpPr>
          <p:cNvPr id="4" name="Slide Number Placeholder 3"/>
          <p:cNvSpPr>
            <a:spLocks noGrp="1"/>
          </p:cNvSpPr>
          <p:nvPr>
            <p:ph type="sldNum" sz="quarter" idx="5"/>
          </p:nvPr>
        </p:nvSpPr>
        <p:spPr/>
        <p:txBody>
          <a:bodyPr/>
          <a:lstStyle/>
          <a:p>
            <a:fld id="{651B2DF1-424D-44C8-A00F-5DE2F0D0D5A5}" type="slidenum">
              <a:rPr lang="en-US" smtClean="0"/>
              <a:t>4</a:t>
            </a:fld>
            <a:endParaRPr lang="en-US"/>
          </a:p>
        </p:txBody>
      </p:sp>
    </p:spTree>
    <p:extLst>
      <p:ext uri="{BB962C8B-B14F-4D97-AF65-F5344CB8AC3E}">
        <p14:creationId xmlns:p14="http://schemas.microsoft.com/office/powerpoint/2010/main" val="116780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265" marR="100965" indent="457200"/>
            <a:r>
              <a:rPr lang="en-US" sz="1800" dirty="0">
                <a:effectLst/>
                <a:latin typeface="Times New Roman" panose="02020603050405020304" pitchFamily="18" charset="0"/>
                <a:ea typeface="Times New Roman" panose="02020603050405020304" pitchFamily="18" charset="0"/>
              </a:rPr>
              <a:t>September 9, 2010, in San Bruno, CA, when a gas transmission pipeline ruptured, causing an explosion that killed 8 people, sent 51 other people to the hospital, destroyed 38 homes and damaged 70 others, and caused the evacuation of approximately 300 homes.</a:t>
            </a:r>
            <a:r>
              <a:rPr lang="en-US" sz="1800" spc="2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Initial 9-1-1 notification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call</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public</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made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within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minute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rupture,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which</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occurred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6:11 p.m.</a:t>
            </a:r>
            <a:r>
              <a:rPr lang="en-US" sz="1800" spc="2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95 Minutes to isolate the failed section.</a:t>
            </a:r>
          </a:p>
          <a:p>
            <a:r>
              <a:rPr lang="en-US" sz="1800" dirty="0">
                <a:latin typeface="Times New Roman" panose="02020603050405020304" pitchFamily="18" charset="0"/>
              </a:rPr>
              <a:t>47 million cubic feet of gas was released.  </a:t>
            </a:r>
          </a:p>
        </p:txBody>
      </p:sp>
      <p:sp>
        <p:nvSpPr>
          <p:cNvPr id="4" name="Slide Number Placeholder 3"/>
          <p:cNvSpPr>
            <a:spLocks noGrp="1"/>
          </p:cNvSpPr>
          <p:nvPr>
            <p:ph type="sldNum" sz="quarter" idx="5"/>
          </p:nvPr>
        </p:nvSpPr>
        <p:spPr/>
        <p:txBody>
          <a:bodyPr/>
          <a:lstStyle/>
          <a:p>
            <a:fld id="{74D3AF18-57C5-4136-A7C2-3E7998F25C12}" type="slidenum">
              <a:rPr lang="en-US" smtClean="0"/>
              <a:t>5</a:t>
            </a:fld>
            <a:endParaRPr lang="en-US"/>
          </a:p>
        </p:txBody>
      </p:sp>
    </p:spTree>
    <p:extLst>
      <p:ext uri="{BB962C8B-B14F-4D97-AF65-F5344CB8AC3E}">
        <p14:creationId xmlns:p14="http://schemas.microsoft.com/office/powerpoint/2010/main" val="141582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265" marR="100965" indent="457200"/>
            <a:r>
              <a:rPr lang="en-US" sz="1800" dirty="0">
                <a:effectLst/>
                <a:latin typeface="Times New Roman" panose="02020603050405020304" pitchFamily="18" charset="0"/>
                <a:ea typeface="Times New Roman" panose="02020603050405020304" pitchFamily="18" charset="0"/>
              </a:rPr>
              <a:t>September 9, 2010, in San Bruno, CA, when a gas transmission pipeline ruptured, causing an explosion that killed 8 people, sent 51 other people to the hospital, destroyed 38 homes and damaged 70 others, and caused the evacuation of approximately 300 homes.</a:t>
            </a:r>
            <a:r>
              <a:rPr lang="en-US" sz="1800" spc="2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Initial 9-1-1 notification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call</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public</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made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within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minute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rupture,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which</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occurred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6:11 p.m.</a:t>
            </a:r>
            <a:r>
              <a:rPr lang="en-US" sz="1800" spc="2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95 Minutes to isolate the failed section.</a:t>
            </a:r>
          </a:p>
          <a:p>
            <a:r>
              <a:rPr lang="en-US" sz="1800" dirty="0">
                <a:latin typeface="Times New Roman" panose="02020603050405020304" pitchFamily="18" charset="0"/>
              </a:rPr>
              <a:t>47 million cubic feet of gas was released.  </a:t>
            </a:r>
          </a:p>
        </p:txBody>
      </p:sp>
      <p:sp>
        <p:nvSpPr>
          <p:cNvPr id="4" name="Slide Number Placeholder 3"/>
          <p:cNvSpPr>
            <a:spLocks noGrp="1"/>
          </p:cNvSpPr>
          <p:nvPr>
            <p:ph type="sldNum" sz="quarter" idx="5"/>
          </p:nvPr>
        </p:nvSpPr>
        <p:spPr/>
        <p:txBody>
          <a:bodyPr/>
          <a:lstStyle/>
          <a:p>
            <a:fld id="{74D3AF18-57C5-4136-A7C2-3E7998F25C12}" type="slidenum">
              <a:rPr lang="en-US" smtClean="0"/>
              <a:t>6</a:t>
            </a:fld>
            <a:endParaRPr lang="en-US"/>
          </a:p>
        </p:txBody>
      </p:sp>
    </p:spTree>
    <p:extLst>
      <p:ext uri="{BB962C8B-B14F-4D97-AF65-F5344CB8AC3E}">
        <p14:creationId xmlns:p14="http://schemas.microsoft.com/office/powerpoint/2010/main" val="113901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247" eaLnBrk="0" hangingPunct="0">
              <a:defRPr sz="2400">
                <a:solidFill>
                  <a:schemeClr val="tx1"/>
                </a:solidFill>
                <a:latin typeface="Times New Roman" pitchFamily="18" charset="0"/>
              </a:defRPr>
            </a:lvl1pPr>
            <a:lvl2pPr marL="738269" indent="-283950" defTabSz="992247" eaLnBrk="0" hangingPunct="0">
              <a:defRPr sz="2400">
                <a:solidFill>
                  <a:schemeClr val="tx1"/>
                </a:solidFill>
                <a:latin typeface="Times New Roman" pitchFamily="18" charset="0"/>
              </a:defRPr>
            </a:lvl2pPr>
            <a:lvl3pPr marL="1135799" indent="-227160" defTabSz="992247" eaLnBrk="0" hangingPunct="0">
              <a:defRPr sz="2400">
                <a:solidFill>
                  <a:schemeClr val="tx1"/>
                </a:solidFill>
                <a:latin typeface="Times New Roman" pitchFamily="18" charset="0"/>
              </a:defRPr>
            </a:lvl3pPr>
            <a:lvl4pPr marL="1590119" indent="-227160" defTabSz="992247" eaLnBrk="0" hangingPunct="0">
              <a:defRPr sz="2400">
                <a:solidFill>
                  <a:schemeClr val="tx1"/>
                </a:solidFill>
                <a:latin typeface="Times New Roman" pitchFamily="18" charset="0"/>
              </a:defRPr>
            </a:lvl4pPr>
            <a:lvl5pPr marL="2044438" indent="-227160" defTabSz="992247" eaLnBrk="0" hangingPunct="0">
              <a:defRPr sz="2400">
                <a:solidFill>
                  <a:schemeClr val="tx1"/>
                </a:solidFill>
                <a:latin typeface="Times New Roman" pitchFamily="18" charset="0"/>
              </a:defRPr>
            </a:lvl5pPr>
            <a:lvl6pPr marL="2498758" indent="-227160" defTabSz="992247" eaLnBrk="0" fontAlgn="base" hangingPunct="0">
              <a:spcBef>
                <a:spcPct val="0"/>
              </a:spcBef>
              <a:spcAft>
                <a:spcPct val="0"/>
              </a:spcAft>
              <a:defRPr sz="2400">
                <a:solidFill>
                  <a:schemeClr val="tx1"/>
                </a:solidFill>
                <a:latin typeface="Times New Roman" pitchFamily="18" charset="0"/>
              </a:defRPr>
            </a:lvl6pPr>
            <a:lvl7pPr marL="2953078" indent="-227160" defTabSz="992247" eaLnBrk="0" fontAlgn="base" hangingPunct="0">
              <a:spcBef>
                <a:spcPct val="0"/>
              </a:spcBef>
              <a:spcAft>
                <a:spcPct val="0"/>
              </a:spcAft>
              <a:defRPr sz="2400">
                <a:solidFill>
                  <a:schemeClr val="tx1"/>
                </a:solidFill>
                <a:latin typeface="Times New Roman" pitchFamily="18" charset="0"/>
              </a:defRPr>
            </a:lvl7pPr>
            <a:lvl8pPr marL="3407397" indent="-227160" defTabSz="992247" eaLnBrk="0" fontAlgn="base" hangingPunct="0">
              <a:spcBef>
                <a:spcPct val="0"/>
              </a:spcBef>
              <a:spcAft>
                <a:spcPct val="0"/>
              </a:spcAft>
              <a:defRPr sz="2400">
                <a:solidFill>
                  <a:schemeClr val="tx1"/>
                </a:solidFill>
                <a:latin typeface="Times New Roman" pitchFamily="18" charset="0"/>
              </a:defRPr>
            </a:lvl8pPr>
            <a:lvl9pPr marL="3861717" indent="-227160" defTabSz="992247" eaLnBrk="0" fontAlgn="base" hangingPunct="0">
              <a:spcBef>
                <a:spcPct val="0"/>
              </a:spcBef>
              <a:spcAft>
                <a:spcPct val="0"/>
              </a:spcAft>
              <a:defRPr sz="2400">
                <a:solidFill>
                  <a:schemeClr val="tx1"/>
                </a:solidFill>
                <a:latin typeface="Times New Roman" pitchFamily="18" charset="0"/>
              </a:defRPr>
            </a:lvl9pPr>
          </a:lstStyle>
          <a:p>
            <a:fld id="{D7536013-13CE-437D-9742-36E2493D15B6}" type="slidenum">
              <a:rPr lang="en-US" altLang="en-US" sz="1100"/>
              <a:pPr/>
              <a:t>14</a:t>
            </a:fld>
            <a:endParaRPr lang="en-US" altLang="en-US" sz="1100"/>
          </a:p>
        </p:txBody>
      </p:sp>
      <p:sp>
        <p:nvSpPr>
          <p:cNvPr id="104451" name="Rectangle 2"/>
          <p:cNvSpPr>
            <a:spLocks noGrp="1" noRot="1" noChangeAspect="1" noChangeArrowheads="1" noTextEdit="1"/>
          </p:cNvSpPr>
          <p:nvPr>
            <p:ph type="sldImg"/>
          </p:nvPr>
        </p:nvSpPr>
        <p:spPr>
          <a:xfrm>
            <a:off x="395288" y="727075"/>
            <a:ext cx="6065837" cy="3413125"/>
          </a:xfrm>
          <a:prstGeom prst="rect">
            <a:avLst/>
          </a:prstGeom>
          <a:ln/>
        </p:spPr>
      </p:sp>
      <p:sp>
        <p:nvSpPr>
          <p:cNvPr id="104452" name="Rectangle 3"/>
          <p:cNvSpPr>
            <a:spLocks noGrp="1" noChangeArrowheads="1"/>
          </p:cNvSpPr>
          <p:nvPr>
            <p:ph type="body" idx="1"/>
          </p:nvPr>
        </p:nvSpPr>
        <p:spPr>
          <a:xfrm>
            <a:off x="913669" y="4375465"/>
            <a:ext cx="5027528" cy="41154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the class location unit is slid down to the end of the pipeline, the house count in the class location unit equals 7.  This establishes a Class 1 area.  Because higher class locations have been established on the upstream side of this last movement of the class location unit, only the very end is considered Class 1.  As illustrated above, the higher class location sets the precedence, thus making the higher class location longer than a mile and the Class 2 and Class 1 shorter than a mile.</a:t>
            </a:r>
          </a:p>
          <a:p>
            <a:endParaRPr lang="en-US" altLang="en-US" dirty="0"/>
          </a:p>
          <a:p>
            <a:r>
              <a:rPr lang="en-US" altLang="en-US" dirty="0"/>
              <a:t>The overall class location is noted on the top and the individual movement of the corridor on the bottom.</a:t>
            </a:r>
          </a:p>
        </p:txBody>
      </p:sp>
    </p:spTree>
    <p:extLst>
      <p:ext uri="{BB962C8B-B14F-4D97-AF65-F5344CB8AC3E}">
        <p14:creationId xmlns:p14="http://schemas.microsoft.com/office/powerpoint/2010/main" val="64028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247" eaLnBrk="0" hangingPunct="0">
              <a:defRPr sz="2400">
                <a:solidFill>
                  <a:schemeClr val="tx1"/>
                </a:solidFill>
                <a:latin typeface="Times New Roman" pitchFamily="18" charset="0"/>
              </a:defRPr>
            </a:lvl1pPr>
            <a:lvl2pPr marL="738269" indent="-283950" defTabSz="992247" eaLnBrk="0" hangingPunct="0">
              <a:defRPr sz="2400">
                <a:solidFill>
                  <a:schemeClr val="tx1"/>
                </a:solidFill>
                <a:latin typeface="Times New Roman" pitchFamily="18" charset="0"/>
              </a:defRPr>
            </a:lvl2pPr>
            <a:lvl3pPr marL="1135799" indent="-227160" defTabSz="992247" eaLnBrk="0" hangingPunct="0">
              <a:defRPr sz="2400">
                <a:solidFill>
                  <a:schemeClr val="tx1"/>
                </a:solidFill>
                <a:latin typeface="Times New Roman" pitchFamily="18" charset="0"/>
              </a:defRPr>
            </a:lvl3pPr>
            <a:lvl4pPr marL="1590119" indent="-227160" defTabSz="992247" eaLnBrk="0" hangingPunct="0">
              <a:defRPr sz="2400">
                <a:solidFill>
                  <a:schemeClr val="tx1"/>
                </a:solidFill>
                <a:latin typeface="Times New Roman" pitchFamily="18" charset="0"/>
              </a:defRPr>
            </a:lvl4pPr>
            <a:lvl5pPr marL="2044438" indent="-227160" defTabSz="992247" eaLnBrk="0" hangingPunct="0">
              <a:defRPr sz="2400">
                <a:solidFill>
                  <a:schemeClr val="tx1"/>
                </a:solidFill>
                <a:latin typeface="Times New Roman" pitchFamily="18" charset="0"/>
              </a:defRPr>
            </a:lvl5pPr>
            <a:lvl6pPr marL="2498758" indent="-227160" defTabSz="992247" eaLnBrk="0" fontAlgn="base" hangingPunct="0">
              <a:spcBef>
                <a:spcPct val="0"/>
              </a:spcBef>
              <a:spcAft>
                <a:spcPct val="0"/>
              </a:spcAft>
              <a:defRPr sz="2400">
                <a:solidFill>
                  <a:schemeClr val="tx1"/>
                </a:solidFill>
                <a:latin typeface="Times New Roman" pitchFamily="18" charset="0"/>
              </a:defRPr>
            </a:lvl6pPr>
            <a:lvl7pPr marL="2953078" indent="-227160" defTabSz="992247" eaLnBrk="0" fontAlgn="base" hangingPunct="0">
              <a:spcBef>
                <a:spcPct val="0"/>
              </a:spcBef>
              <a:spcAft>
                <a:spcPct val="0"/>
              </a:spcAft>
              <a:defRPr sz="2400">
                <a:solidFill>
                  <a:schemeClr val="tx1"/>
                </a:solidFill>
                <a:latin typeface="Times New Roman" pitchFamily="18" charset="0"/>
              </a:defRPr>
            </a:lvl7pPr>
            <a:lvl8pPr marL="3407397" indent="-227160" defTabSz="992247" eaLnBrk="0" fontAlgn="base" hangingPunct="0">
              <a:spcBef>
                <a:spcPct val="0"/>
              </a:spcBef>
              <a:spcAft>
                <a:spcPct val="0"/>
              </a:spcAft>
              <a:defRPr sz="2400">
                <a:solidFill>
                  <a:schemeClr val="tx1"/>
                </a:solidFill>
                <a:latin typeface="Times New Roman" pitchFamily="18" charset="0"/>
              </a:defRPr>
            </a:lvl8pPr>
            <a:lvl9pPr marL="3861717" indent="-227160" defTabSz="992247" eaLnBrk="0" fontAlgn="base" hangingPunct="0">
              <a:spcBef>
                <a:spcPct val="0"/>
              </a:spcBef>
              <a:spcAft>
                <a:spcPct val="0"/>
              </a:spcAft>
              <a:defRPr sz="2400">
                <a:solidFill>
                  <a:schemeClr val="tx1"/>
                </a:solidFill>
                <a:latin typeface="Times New Roman" pitchFamily="18" charset="0"/>
              </a:defRPr>
            </a:lvl9pPr>
          </a:lstStyle>
          <a:p>
            <a:fld id="{D7536013-13CE-437D-9742-36E2493D15B6}" type="slidenum">
              <a:rPr lang="en-US" altLang="en-US" sz="1100"/>
              <a:pPr/>
              <a:t>26</a:t>
            </a:fld>
            <a:endParaRPr lang="en-US" altLang="en-US" sz="1100"/>
          </a:p>
        </p:txBody>
      </p:sp>
      <p:sp>
        <p:nvSpPr>
          <p:cNvPr id="104451" name="Rectangle 2"/>
          <p:cNvSpPr>
            <a:spLocks noGrp="1" noRot="1" noChangeAspect="1" noChangeArrowheads="1" noTextEdit="1"/>
          </p:cNvSpPr>
          <p:nvPr>
            <p:ph type="sldImg"/>
          </p:nvPr>
        </p:nvSpPr>
        <p:spPr>
          <a:xfrm>
            <a:off x="395288" y="727075"/>
            <a:ext cx="6065837" cy="3413125"/>
          </a:xfrm>
          <a:prstGeom prst="rect">
            <a:avLst/>
          </a:prstGeom>
          <a:ln/>
        </p:spPr>
      </p:sp>
      <p:sp>
        <p:nvSpPr>
          <p:cNvPr id="104452" name="Rectangle 3"/>
          <p:cNvSpPr>
            <a:spLocks noGrp="1" noChangeArrowheads="1"/>
          </p:cNvSpPr>
          <p:nvPr>
            <p:ph type="body" idx="1"/>
          </p:nvPr>
        </p:nvSpPr>
        <p:spPr>
          <a:xfrm>
            <a:off x="913669" y="4375465"/>
            <a:ext cx="5027528" cy="41154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the class location unit is slid down to the end of the pipeline, the house count in the class location unit equals 7.  This establishes a Class 1 area.  Because higher class locations have been established on the upstream side of this last movement of the class location unit, only the very end is considered Class 1.  As illustrated above, the higher class location sets the precedence, thus making the higher class location longer than a mile and the Class 2 and Class 1 shorter than a mile.</a:t>
            </a:r>
          </a:p>
          <a:p>
            <a:endParaRPr lang="en-US" altLang="en-US" dirty="0"/>
          </a:p>
          <a:p>
            <a:r>
              <a:rPr lang="en-US" altLang="en-US" dirty="0"/>
              <a:t>The overall class location is noted on the top and the individual movement of the corridor on the bottom.</a:t>
            </a:r>
          </a:p>
        </p:txBody>
      </p:sp>
    </p:spTree>
    <p:extLst>
      <p:ext uri="{BB962C8B-B14F-4D97-AF65-F5344CB8AC3E}">
        <p14:creationId xmlns:p14="http://schemas.microsoft.com/office/powerpoint/2010/main" val="1396992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77B5CDB-7605-4AF9-AFB3-6127D37D48CB}"/>
              </a:ext>
            </a:extLst>
          </p:cNvPr>
          <p:cNvPicPr>
            <a:picLocks noChangeAspect="1"/>
          </p:cNvPicPr>
          <p:nvPr/>
        </p:nvPicPr>
        <p:blipFill>
          <a:blip r:embed="rId2"/>
          <a:stretch>
            <a:fillRect/>
          </a:stretch>
        </p:blipFill>
        <p:spPr>
          <a:xfrm>
            <a:off x="9643358" y="264862"/>
            <a:ext cx="2138581" cy="630936"/>
          </a:xfrm>
          <a:prstGeom prst="rect">
            <a:avLst/>
          </a:prstGeom>
        </p:spPr>
      </p:pic>
      <p:sp>
        <p:nvSpPr>
          <p:cNvPr id="22" name="Subtitle 2">
            <a:extLst>
              <a:ext uri="{FF2B5EF4-FFF2-40B4-BE49-F238E27FC236}">
                <a16:creationId xmlns:a16="http://schemas.microsoft.com/office/drawing/2014/main" id="{6F5B91B7-656E-4477-AC37-F0FA379EC9B6}"/>
              </a:ext>
            </a:extLst>
          </p:cNvPr>
          <p:cNvSpPr>
            <a:spLocks noGrp="1"/>
          </p:cNvSpPr>
          <p:nvPr>
            <p:ph type="subTitle" idx="1"/>
          </p:nvPr>
        </p:nvSpPr>
        <p:spPr>
          <a:xfrm>
            <a:off x="392060" y="3143251"/>
            <a:ext cx="11091672" cy="37719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sz="3000" b="0" i="0" spc="-20" baseline="0">
                <a:solidFill>
                  <a:schemeClr val="bg1"/>
                </a:solidFill>
                <a:latin typeface="Arial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Title 6">
            <a:extLst>
              <a:ext uri="{FF2B5EF4-FFF2-40B4-BE49-F238E27FC236}">
                <a16:creationId xmlns:a16="http://schemas.microsoft.com/office/drawing/2014/main" id="{5667129E-8589-4C9B-8C5D-D370F9E33101}"/>
              </a:ext>
            </a:extLst>
          </p:cNvPr>
          <p:cNvSpPr>
            <a:spLocks noGrp="1"/>
          </p:cNvSpPr>
          <p:nvPr>
            <p:ph type="title" hasCustomPrompt="1"/>
          </p:nvPr>
        </p:nvSpPr>
        <p:spPr>
          <a:xfrm>
            <a:off x="392060" y="1371600"/>
            <a:ext cx="11091672" cy="1512408"/>
          </a:xfrm>
          <a:prstGeom prst="rect">
            <a:avLst/>
          </a:prstGeom>
        </p:spPr>
        <p:txBody>
          <a:bodyPr lIns="0" tIns="0" rIns="0" bIns="0"/>
          <a:lstStyle>
            <a:lvl1pPr>
              <a:defRPr sz="5400" b="1" spc="-50" baseline="0">
                <a:solidFill>
                  <a:schemeClr val="bg1"/>
                </a:solidFill>
                <a:latin typeface="Arial" panose="020B0604020202020204" pitchFamily="34" charset="0"/>
                <a:cs typeface="Arial" panose="020B0604020202020204" pitchFamily="34" charset="0"/>
              </a:defRPr>
            </a:lvl1pPr>
          </a:lstStyle>
          <a:p>
            <a:r>
              <a:rPr lang="en-US" dirty="0"/>
              <a:t>Click to edit master title</a:t>
            </a:r>
            <a:br>
              <a:rPr lang="en-US" dirty="0"/>
            </a:br>
            <a:r>
              <a:rPr lang="en-US" dirty="0"/>
              <a:t>Line 2</a:t>
            </a:r>
          </a:p>
        </p:txBody>
      </p:sp>
      <p:sp>
        <p:nvSpPr>
          <p:cNvPr id="24" name="Text Placeholder 14">
            <a:extLst>
              <a:ext uri="{FF2B5EF4-FFF2-40B4-BE49-F238E27FC236}">
                <a16:creationId xmlns:a16="http://schemas.microsoft.com/office/drawing/2014/main" id="{5565DB05-FDC0-49D7-B379-AC8277A4BCF0}"/>
              </a:ext>
            </a:extLst>
          </p:cNvPr>
          <p:cNvSpPr>
            <a:spLocks noGrp="1"/>
          </p:cNvSpPr>
          <p:nvPr>
            <p:ph type="body" sz="quarter" idx="13" hasCustomPrompt="1"/>
          </p:nvPr>
        </p:nvSpPr>
        <p:spPr>
          <a:xfrm>
            <a:off x="397433" y="3835072"/>
            <a:ext cx="5540463" cy="329832"/>
          </a:xfrm>
          <a:prstGeom prst="rect">
            <a:avLst/>
          </a:prstGeom>
        </p:spPr>
        <p:txBody>
          <a:bodyPr lIns="0" tIns="0" rIns="0" bIns="0"/>
          <a:lstStyle>
            <a:lvl1pPr marL="0" indent="0">
              <a:buNone/>
              <a:defRPr sz="3000" spc="-20" baseline="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00, 2019</a:t>
            </a:r>
          </a:p>
        </p:txBody>
      </p:sp>
      <p:sp>
        <p:nvSpPr>
          <p:cNvPr id="29" name="Date Placeholder 28">
            <a:extLst>
              <a:ext uri="{FF2B5EF4-FFF2-40B4-BE49-F238E27FC236}">
                <a16:creationId xmlns:a16="http://schemas.microsoft.com/office/drawing/2014/main" id="{D31F7580-46E7-445A-8E6D-B65A5A7DAADB}"/>
              </a:ext>
            </a:extLst>
          </p:cNvPr>
          <p:cNvSpPr>
            <a:spLocks noGrp="1"/>
          </p:cNvSpPr>
          <p:nvPr>
            <p:ph type="dt" sz="half" idx="14"/>
          </p:nvPr>
        </p:nvSpPr>
        <p:spPr>
          <a:xfrm>
            <a:off x="336754" y="6336686"/>
            <a:ext cx="2743200" cy="365125"/>
          </a:xfrm>
          <a:prstGeom prst="rect">
            <a:avLst/>
          </a:prstGeom>
        </p:spPr>
        <p:txBody>
          <a:bodyPr/>
          <a:lstStyle>
            <a:lvl1pPr>
              <a:defRPr>
                <a:solidFill>
                  <a:schemeClr val="bg1"/>
                </a:solidFill>
              </a:defRPr>
            </a:lvl1pPr>
          </a:lstStyle>
          <a:p>
            <a:r>
              <a:rPr lang="en-US" dirty="0"/>
              <a:t>TRCcompanies.com</a:t>
            </a:r>
          </a:p>
        </p:txBody>
      </p:sp>
      <p:sp>
        <p:nvSpPr>
          <p:cNvPr id="30" name="Slide Number Placeholder 29">
            <a:extLst>
              <a:ext uri="{FF2B5EF4-FFF2-40B4-BE49-F238E27FC236}">
                <a16:creationId xmlns:a16="http://schemas.microsoft.com/office/drawing/2014/main" id="{05561CBC-878C-4221-8D99-0998F0A0EA48}"/>
              </a:ext>
            </a:extLst>
          </p:cNvPr>
          <p:cNvSpPr>
            <a:spLocks noGrp="1"/>
          </p:cNvSpPr>
          <p:nvPr>
            <p:ph type="sldNum" sz="quarter" idx="15"/>
          </p:nvPr>
        </p:nvSpPr>
        <p:spPr/>
        <p:txBody>
          <a:bodyPr/>
          <a:lstStyle>
            <a:lvl1pPr>
              <a:defRPr>
                <a:solidFill>
                  <a:schemeClr val="bg1"/>
                </a:solidFill>
              </a:defRPr>
            </a:lvl1pPr>
          </a:lstStyle>
          <a:p>
            <a:fld id="{007B235C-EC8B-442B-8E6D-8C172C220641}" type="slidenum">
              <a:rPr lang="en-US" smtClean="0"/>
              <a:pPr/>
              <a:t>‹#›</a:t>
            </a:fld>
            <a:endParaRPr lang="en-US" dirty="0"/>
          </a:p>
        </p:txBody>
      </p:sp>
    </p:spTree>
    <p:extLst>
      <p:ext uri="{BB962C8B-B14F-4D97-AF65-F5344CB8AC3E}">
        <p14:creationId xmlns:p14="http://schemas.microsoft.com/office/powerpoint/2010/main" val="54798468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0942-38F8-40A9-B949-8E29A653C7D9}"/>
              </a:ext>
            </a:extLst>
          </p:cNvPr>
          <p:cNvSpPr>
            <a:spLocks noGrp="1"/>
          </p:cNvSpPr>
          <p:nvPr>
            <p:ph type="title"/>
          </p:nvPr>
        </p:nvSpPr>
        <p:spPr>
          <a:xfrm>
            <a:off x="839788" y="639096"/>
            <a:ext cx="3932237" cy="1418303"/>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1AD1ED-9E88-4CBC-92C9-CB1B6807DA19}"/>
              </a:ext>
            </a:extLst>
          </p:cNvPr>
          <p:cNvSpPr>
            <a:spLocks noGrp="1"/>
          </p:cNvSpPr>
          <p:nvPr>
            <p:ph idx="1"/>
          </p:nvPr>
        </p:nvSpPr>
        <p:spPr>
          <a:xfrm>
            <a:off x="5183187" y="1327355"/>
            <a:ext cx="6595857" cy="45336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A45CCC3-0E3D-48C2-B71C-B1ED22E622CB}"/>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9" name="Rectangle 8">
            <a:extLst>
              <a:ext uri="{FF2B5EF4-FFF2-40B4-BE49-F238E27FC236}">
                <a16:creationId xmlns:a16="http://schemas.microsoft.com/office/drawing/2014/main" id="{26A4D5D1-74BE-4515-BF8F-E5707D544947}"/>
              </a:ext>
            </a:extLst>
          </p:cNvPr>
          <p:cNvSpPr/>
          <p:nvPr/>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A91D4B5-9E40-44D5-83C8-BEF466EBB874}"/>
              </a:ext>
            </a:extLst>
          </p:cNvPr>
          <p:cNvSpPr>
            <a:spLocks noGrp="1"/>
          </p:cNvSpPr>
          <p:nvPr>
            <p:ph type="body" sz="half" idx="2"/>
          </p:nvPr>
        </p:nvSpPr>
        <p:spPr>
          <a:xfrm>
            <a:off x="839788" y="2148840"/>
            <a:ext cx="3932237" cy="37122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06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79B7-0703-4FC5-B2F0-6C8C51498BE6}"/>
              </a:ext>
            </a:extLst>
          </p:cNvPr>
          <p:cNvSpPr>
            <a:spLocks noGrp="1"/>
          </p:cNvSpPr>
          <p:nvPr>
            <p:ph type="title"/>
          </p:nvPr>
        </p:nvSpPr>
        <p:spPr>
          <a:xfrm>
            <a:off x="839788" y="737418"/>
            <a:ext cx="3932237" cy="1319981"/>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45B19-B1CE-4773-97A7-B06881F7576F}"/>
              </a:ext>
            </a:extLst>
          </p:cNvPr>
          <p:cNvSpPr>
            <a:spLocks noGrp="1"/>
          </p:cNvSpPr>
          <p:nvPr>
            <p:ph type="pic" idx="1"/>
          </p:nvPr>
        </p:nvSpPr>
        <p:spPr>
          <a:xfrm>
            <a:off x="5183187" y="1199536"/>
            <a:ext cx="6595857" cy="4552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0D13E311-685A-4A9B-B78F-E90273334832}"/>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8" name="Rectangle 7">
            <a:extLst>
              <a:ext uri="{FF2B5EF4-FFF2-40B4-BE49-F238E27FC236}">
                <a16:creationId xmlns:a16="http://schemas.microsoft.com/office/drawing/2014/main" id="{6263CB77-436C-473E-B8B3-6D4010A859BD}"/>
              </a:ext>
            </a:extLst>
          </p:cNvPr>
          <p:cNvSpPr/>
          <p:nvPr/>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1F7F7B26-578B-494A-A6D8-CACFAA198C1F}"/>
              </a:ext>
            </a:extLst>
          </p:cNvPr>
          <p:cNvSpPr>
            <a:spLocks noGrp="1"/>
          </p:cNvSpPr>
          <p:nvPr>
            <p:ph type="body" sz="half" idx="2"/>
          </p:nvPr>
        </p:nvSpPr>
        <p:spPr>
          <a:xfrm>
            <a:off x="839788" y="2148840"/>
            <a:ext cx="3932237" cy="37122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3090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56E475-71AA-4074-B407-2134DC8121A3}"/>
              </a:ext>
            </a:extLst>
          </p:cNvPr>
          <p:cNvSpPr>
            <a:spLocks noGrp="1"/>
          </p:cNvSpPr>
          <p:nvPr>
            <p:ph type="sldNum" sz="quarter" idx="11"/>
          </p:nvPr>
        </p:nvSpPr>
        <p:spPr/>
        <p:txBody>
          <a:bodyPr/>
          <a:lstStyle>
            <a:lvl1pPr>
              <a:defRPr>
                <a:solidFill>
                  <a:schemeClr val="bg1"/>
                </a:solidFill>
              </a:defRPr>
            </a:lvl1pPr>
          </a:lstStyle>
          <a:p>
            <a:fld id="{007B235C-EC8B-442B-8E6D-8C172C220641}" type="slidenum">
              <a:rPr lang="en-US" smtClean="0"/>
              <a:pPr/>
              <a:t>‹#›</a:t>
            </a:fld>
            <a:endParaRPr lang="en-US" dirty="0"/>
          </a:p>
        </p:txBody>
      </p:sp>
      <p:sp>
        <p:nvSpPr>
          <p:cNvPr id="15" name="Rectangle 14">
            <a:extLst>
              <a:ext uri="{FF2B5EF4-FFF2-40B4-BE49-F238E27FC236}">
                <a16:creationId xmlns:a16="http://schemas.microsoft.com/office/drawing/2014/main" id="{AF840D7C-0726-43EF-92C8-4FBCF8C2ED06}"/>
              </a:ext>
            </a:extLst>
          </p:cNvPr>
          <p:cNvSpPr/>
          <p:nvPr/>
        </p:nvSpPr>
        <p:spPr>
          <a:xfrm>
            <a:off x="-1524" y="1132862"/>
            <a:ext cx="12192000" cy="27432"/>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6CB96B4-50CE-49E9-AC49-FDA834CA2C81}"/>
              </a:ext>
            </a:extLst>
          </p:cNvPr>
          <p:cNvPicPr>
            <a:picLocks noChangeAspect="1"/>
          </p:cNvPicPr>
          <p:nvPr/>
        </p:nvPicPr>
        <p:blipFill>
          <a:blip r:embed="rId2"/>
          <a:stretch>
            <a:fillRect/>
          </a:stretch>
        </p:blipFill>
        <p:spPr>
          <a:xfrm>
            <a:off x="6902017" y="5134736"/>
            <a:ext cx="804496" cy="812541"/>
          </a:xfrm>
          <a:prstGeom prst="rect">
            <a:avLst/>
          </a:prstGeom>
        </p:spPr>
      </p:pic>
      <p:pic>
        <p:nvPicPr>
          <p:cNvPr id="18" name="Picture 17">
            <a:extLst>
              <a:ext uri="{FF2B5EF4-FFF2-40B4-BE49-F238E27FC236}">
                <a16:creationId xmlns:a16="http://schemas.microsoft.com/office/drawing/2014/main" id="{8E7D9D66-B5E9-4276-B14B-69B659F95B21}"/>
              </a:ext>
            </a:extLst>
          </p:cNvPr>
          <p:cNvPicPr>
            <a:picLocks noChangeAspect="1"/>
          </p:cNvPicPr>
          <p:nvPr/>
        </p:nvPicPr>
        <p:blipFill>
          <a:blip r:embed="rId3"/>
          <a:stretch>
            <a:fillRect/>
          </a:stretch>
        </p:blipFill>
        <p:spPr>
          <a:xfrm>
            <a:off x="2388585" y="5160351"/>
            <a:ext cx="547057" cy="804496"/>
          </a:xfrm>
          <a:prstGeom prst="rect">
            <a:avLst/>
          </a:prstGeom>
        </p:spPr>
      </p:pic>
      <p:pic>
        <p:nvPicPr>
          <p:cNvPr id="19" name="Picture 18">
            <a:extLst>
              <a:ext uri="{FF2B5EF4-FFF2-40B4-BE49-F238E27FC236}">
                <a16:creationId xmlns:a16="http://schemas.microsoft.com/office/drawing/2014/main" id="{FAD0E6B0-4021-454A-997D-CFF267687DD0}"/>
              </a:ext>
            </a:extLst>
          </p:cNvPr>
          <p:cNvPicPr>
            <a:picLocks noChangeAspect="1"/>
          </p:cNvPicPr>
          <p:nvPr/>
        </p:nvPicPr>
        <p:blipFill>
          <a:blip r:embed="rId4"/>
          <a:stretch>
            <a:fillRect/>
          </a:stretch>
        </p:blipFill>
        <p:spPr>
          <a:xfrm>
            <a:off x="1105047" y="5163548"/>
            <a:ext cx="498788" cy="804497"/>
          </a:xfrm>
          <a:prstGeom prst="rect">
            <a:avLst/>
          </a:prstGeom>
        </p:spPr>
      </p:pic>
      <p:pic>
        <p:nvPicPr>
          <p:cNvPr id="20" name="Picture 19">
            <a:extLst>
              <a:ext uri="{FF2B5EF4-FFF2-40B4-BE49-F238E27FC236}">
                <a16:creationId xmlns:a16="http://schemas.microsoft.com/office/drawing/2014/main" id="{DBF53E41-3A83-4F73-8844-AD7425944A8B}"/>
              </a:ext>
            </a:extLst>
          </p:cNvPr>
          <p:cNvPicPr>
            <a:picLocks noChangeAspect="1"/>
          </p:cNvPicPr>
          <p:nvPr/>
        </p:nvPicPr>
        <p:blipFill>
          <a:blip r:embed="rId5"/>
          <a:stretch>
            <a:fillRect/>
          </a:stretch>
        </p:blipFill>
        <p:spPr>
          <a:xfrm>
            <a:off x="5304938" y="5209966"/>
            <a:ext cx="699912" cy="756227"/>
          </a:xfrm>
          <a:prstGeom prst="rect">
            <a:avLst/>
          </a:prstGeom>
        </p:spPr>
      </p:pic>
      <p:pic>
        <p:nvPicPr>
          <p:cNvPr id="21" name="Picture 20">
            <a:extLst>
              <a:ext uri="{FF2B5EF4-FFF2-40B4-BE49-F238E27FC236}">
                <a16:creationId xmlns:a16="http://schemas.microsoft.com/office/drawing/2014/main" id="{91FFF107-91A8-4A81-BE8D-732754266721}"/>
              </a:ext>
            </a:extLst>
          </p:cNvPr>
          <p:cNvPicPr>
            <a:picLocks noChangeAspect="1"/>
          </p:cNvPicPr>
          <p:nvPr/>
        </p:nvPicPr>
        <p:blipFill>
          <a:blip r:embed="rId6"/>
          <a:stretch>
            <a:fillRect/>
          </a:stretch>
        </p:blipFill>
        <p:spPr>
          <a:xfrm>
            <a:off x="3668292" y="5160349"/>
            <a:ext cx="804496" cy="804496"/>
          </a:xfrm>
          <a:prstGeom prst="rect">
            <a:avLst/>
          </a:prstGeom>
        </p:spPr>
      </p:pic>
      <p:pic>
        <p:nvPicPr>
          <p:cNvPr id="22" name="Picture 21">
            <a:extLst>
              <a:ext uri="{FF2B5EF4-FFF2-40B4-BE49-F238E27FC236}">
                <a16:creationId xmlns:a16="http://schemas.microsoft.com/office/drawing/2014/main" id="{A28CD9BF-4F42-4C3B-BBF4-A57471663B60}"/>
              </a:ext>
            </a:extLst>
          </p:cNvPr>
          <p:cNvPicPr>
            <a:picLocks noChangeAspect="1"/>
          </p:cNvPicPr>
          <p:nvPr/>
        </p:nvPicPr>
        <p:blipFill>
          <a:blip r:embed="rId7"/>
          <a:stretch>
            <a:fillRect/>
          </a:stretch>
        </p:blipFill>
        <p:spPr>
          <a:xfrm>
            <a:off x="8603680" y="5144259"/>
            <a:ext cx="780361" cy="820586"/>
          </a:xfrm>
          <a:prstGeom prst="rect">
            <a:avLst/>
          </a:prstGeom>
        </p:spPr>
      </p:pic>
      <p:pic>
        <p:nvPicPr>
          <p:cNvPr id="23" name="Picture 22">
            <a:extLst>
              <a:ext uri="{FF2B5EF4-FFF2-40B4-BE49-F238E27FC236}">
                <a16:creationId xmlns:a16="http://schemas.microsoft.com/office/drawing/2014/main" id="{C1175EB3-7916-4B2A-AADD-EE6667720051}"/>
              </a:ext>
            </a:extLst>
          </p:cNvPr>
          <p:cNvPicPr>
            <a:picLocks noChangeAspect="1"/>
          </p:cNvPicPr>
          <p:nvPr/>
        </p:nvPicPr>
        <p:blipFill>
          <a:blip r:embed="rId8"/>
          <a:stretch>
            <a:fillRect/>
          </a:stretch>
        </p:blipFill>
        <p:spPr>
          <a:xfrm>
            <a:off x="10281208" y="5160349"/>
            <a:ext cx="804496" cy="804496"/>
          </a:xfrm>
          <a:prstGeom prst="rect">
            <a:avLst/>
          </a:prstGeom>
        </p:spPr>
      </p:pic>
      <p:sp>
        <p:nvSpPr>
          <p:cNvPr id="24" name="Title Placeholder 1">
            <a:extLst>
              <a:ext uri="{FF2B5EF4-FFF2-40B4-BE49-F238E27FC236}">
                <a16:creationId xmlns:a16="http://schemas.microsoft.com/office/drawing/2014/main" id="{A2E9427E-13D4-4CF7-B0D5-889DB0E66492}"/>
              </a:ext>
            </a:extLst>
          </p:cNvPr>
          <p:cNvSpPr>
            <a:spLocks noGrp="1"/>
          </p:cNvSpPr>
          <p:nvPr>
            <p:ph type="title"/>
          </p:nvPr>
        </p:nvSpPr>
        <p:spPr>
          <a:xfrm>
            <a:off x="336755" y="116861"/>
            <a:ext cx="8728588" cy="864348"/>
          </a:xfrm>
          <a:prstGeom prst="rect">
            <a:avLst/>
          </a:prstGeom>
        </p:spPr>
        <p:txBody>
          <a:bodyPr vert="horz" lIns="91440" tIns="45720" rIns="91440" bIns="45720" rtlCol="0" anchor="b">
            <a:normAutofit/>
          </a:bodyPr>
          <a:lstStyle>
            <a:lvl1pPr>
              <a:defRPr>
                <a:solidFill>
                  <a:schemeClr val="bg1"/>
                </a:solidFill>
              </a:defRPr>
            </a:lvl1pPr>
          </a:lstStyle>
          <a:p>
            <a:r>
              <a:rPr lang="en-US"/>
              <a:t>Click to edit Master title style</a:t>
            </a:r>
            <a:endParaRPr lang="en-US" dirty="0"/>
          </a:p>
        </p:txBody>
      </p:sp>
      <p:sp>
        <p:nvSpPr>
          <p:cNvPr id="29" name="Text Placeholder 28">
            <a:extLst>
              <a:ext uri="{FF2B5EF4-FFF2-40B4-BE49-F238E27FC236}">
                <a16:creationId xmlns:a16="http://schemas.microsoft.com/office/drawing/2014/main" id="{205F186C-6257-4EC6-808F-B91EE19F87B7}"/>
              </a:ext>
            </a:extLst>
          </p:cNvPr>
          <p:cNvSpPr>
            <a:spLocks noGrp="1"/>
          </p:cNvSpPr>
          <p:nvPr>
            <p:ph type="body" sz="quarter" idx="12"/>
          </p:nvPr>
        </p:nvSpPr>
        <p:spPr>
          <a:xfrm>
            <a:off x="342900" y="1444625"/>
            <a:ext cx="11306175" cy="3181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3005961"/>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56E475-71AA-4074-B407-2134DC8121A3}"/>
              </a:ext>
            </a:extLst>
          </p:cNvPr>
          <p:cNvSpPr>
            <a:spLocks noGrp="1"/>
          </p:cNvSpPr>
          <p:nvPr>
            <p:ph type="sldNum" sz="quarter" idx="11"/>
          </p:nvPr>
        </p:nvSpPr>
        <p:spPr/>
        <p:txBody>
          <a:bodyPr/>
          <a:lstStyle>
            <a:lvl1pPr>
              <a:defRPr>
                <a:solidFill>
                  <a:schemeClr val="bg2"/>
                </a:solidFill>
              </a:defRPr>
            </a:lvl1pPr>
          </a:lstStyle>
          <a:p>
            <a:fld id="{007B235C-EC8B-442B-8E6D-8C172C220641}" type="slidenum">
              <a:rPr lang="en-US" smtClean="0"/>
              <a:pPr/>
              <a:t>‹#›</a:t>
            </a:fld>
            <a:endParaRPr lang="en-US" dirty="0"/>
          </a:p>
        </p:txBody>
      </p:sp>
      <p:sp>
        <p:nvSpPr>
          <p:cNvPr id="15" name="Rectangle 14">
            <a:extLst>
              <a:ext uri="{FF2B5EF4-FFF2-40B4-BE49-F238E27FC236}">
                <a16:creationId xmlns:a16="http://schemas.microsoft.com/office/drawing/2014/main" id="{AF840D7C-0726-43EF-92C8-4FBCF8C2ED06}"/>
              </a:ext>
            </a:extLst>
          </p:cNvPr>
          <p:cNvSpPr/>
          <p:nvPr/>
        </p:nvSpPr>
        <p:spPr>
          <a:xfrm>
            <a:off x="-1524" y="1132862"/>
            <a:ext cx="12192000" cy="27432"/>
          </a:xfrm>
          <a:prstGeom prst="rect">
            <a:avLst/>
          </a:prstGeom>
          <a:solidFill>
            <a:srgbClr val="F6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Placeholder 1">
            <a:extLst>
              <a:ext uri="{FF2B5EF4-FFF2-40B4-BE49-F238E27FC236}">
                <a16:creationId xmlns:a16="http://schemas.microsoft.com/office/drawing/2014/main" id="{A2E9427E-13D4-4CF7-B0D5-889DB0E66492}"/>
              </a:ext>
            </a:extLst>
          </p:cNvPr>
          <p:cNvSpPr>
            <a:spLocks noGrp="1"/>
          </p:cNvSpPr>
          <p:nvPr>
            <p:ph type="title"/>
          </p:nvPr>
        </p:nvSpPr>
        <p:spPr>
          <a:xfrm>
            <a:off x="336755" y="116861"/>
            <a:ext cx="8728588" cy="864348"/>
          </a:xfrm>
          <a:prstGeom prst="rect">
            <a:avLst/>
          </a:prstGeom>
        </p:spPr>
        <p:txBody>
          <a:bodyPr vert="horz" lIns="91440" tIns="45720" rIns="91440" bIns="45720" rtlCol="0" anchor="b">
            <a:normAutofit/>
          </a:bodyPr>
          <a:lstStyle>
            <a:lvl1pPr>
              <a:defRPr>
                <a:solidFill>
                  <a:schemeClr val="accent1"/>
                </a:solidFill>
              </a:defRPr>
            </a:lvl1pPr>
          </a:lstStyle>
          <a:p>
            <a:r>
              <a:rPr lang="en-US"/>
              <a:t>Click to edit Master title style</a:t>
            </a:r>
            <a:endParaRPr lang="en-US" dirty="0"/>
          </a:p>
        </p:txBody>
      </p:sp>
      <p:sp>
        <p:nvSpPr>
          <p:cNvPr id="29" name="Text Placeholder 28">
            <a:extLst>
              <a:ext uri="{FF2B5EF4-FFF2-40B4-BE49-F238E27FC236}">
                <a16:creationId xmlns:a16="http://schemas.microsoft.com/office/drawing/2014/main" id="{205F186C-6257-4EC6-808F-B91EE19F87B7}"/>
              </a:ext>
            </a:extLst>
          </p:cNvPr>
          <p:cNvSpPr>
            <a:spLocks noGrp="1"/>
          </p:cNvSpPr>
          <p:nvPr>
            <p:ph type="body" sz="quarter" idx="12"/>
          </p:nvPr>
        </p:nvSpPr>
        <p:spPr>
          <a:xfrm>
            <a:off x="342900" y="1444625"/>
            <a:ext cx="11306175" cy="318135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850722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160B1-0BDD-40CA-859A-A42C5F52C29F}"/>
              </a:ext>
            </a:extLst>
          </p:cNvPr>
          <p:cNvSpPr>
            <a:spLocks noGrp="1"/>
          </p:cNvSpPr>
          <p:nvPr>
            <p:ph type="sldNum" sz="quarter" idx="11"/>
          </p:nvPr>
        </p:nvSpPr>
        <p:spPr/>
        <p:txBody>
          <a:bodyPr/>
          <a:lstStyle>
            <a:lvl1pPr>
              <a:defRPr>
                <a:solidFill>
                  <a:schemeClr val="bg1"/>
                </a:solidFill>
              </a:defRPr>
            </a:lvl1pPr>
          </a:lstStyle>
          <a:p>
            <a:fld id="{007B235C-EC8B-442B-8E6D-8C172C220641}" type="slidenum">
              <a:rPr lang="en-US" smtClean="0"/>
              <a:pPr/>
              <a:t>‹#›</a:t>
            </a:fld>
            <a:endParaRPr lang="en-US" dirty="0"/>
          </a:p>
        </p:txBody>
      </p:sp>
      <p:pic>
        <p:nvPicPr>
          <p:cNvPr id="9" name="Picture 8">
            <a:extLst>
              <a:ext uri="{FF2B5EF4-FFF2-40B4-BE49-F238E27FC236}">
                <a16:creationId xmlns:a16="http://schemas.microsoft.com/office/drawing/2014/main" id="{5847F508-79DB-40E6-BCE3-8E4E14294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33" y="2171412"/>
            <a:ext cx="3429000" cy="952499"/>
          </a:xfrm>
          <a:prstGeom prst="rect">
            <a:avLst/>
          </a:prstGeom>
        </p:spPr>
      </p:pic>
    </p:spTree>
    <p:extLst>
      <p:ext uri="{BB962C8B-B14F-4D97-AF65-F5344CB8AC3E}">
        <p14:creationId xmlns:p14="http://schemas.microsoft.com/office/powerpoint/2010/main" val="2520267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Blank with logo">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defTabSz="914400" fontAlgn="auto">
              <a:spcBef>
                <a:spcPts val="0"/>
              </a:spcBef>
              <a:spcAft>
                <a:spcPts val="0"/>
              </a:spcAft>
              <a:defRPr>
                <a:ea typeface="+mn-ea"/>
              </a:defRPr>
            </a:lvl1pPr>
          </a:lstStyle>
          <a:p>
            <a:fld id="{9C6C35F5-A415-4C3A-B323-BAE8F8D0142A}" type="slidenum">
              <a:rPr lang="en-US" smtClean="0"/>
              <a:t>‹#›</a:t>
            </a:fld>
            <a:endParaRPr lang="en-US"/>
          </a:p>
        </p:txBody>
      </p:sp>
      <p:sp>
        <p:nvSpPr>
          <p:cNvPr id="10" name="Title 1"/>
          <p:cNvSpPr>
            <a:spLocks noGrp="1"/>
          </p:cNvSpPr>
          <p:nvPr>
            <p:ph type="title"/>
          </p:nvPr>
        </p:nvSpPr>
        <p:spPr>
          <a:xfrm>
            <a:off x="495141" y="229974"/>
            <a:ext cx="9495367" cy="673100"/>
          </a:xfrm>
          <a:prstGeom prst="rect">
            <a:avLst/>
          </a:prstGeom>
        </p:spPr>
        <p:txBody>
          <a:bodyPr/>
          <a:lstStyle>
            <a:lvl1pPr algn="l">
              <a:defRPr sz="3600" b="0" baseline="0">
                <a:solidFill>
                  <a:srgbClr val="003B5C"/>
                </a:solidFill>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609599" y="1600200"/>
            <a:ext cx="10634133" cy="4555067"/>
          </a:xfrm>
          <a:prstGeom prst="rect">
            <a:avLst/>
          </a:prstGeom>
        </p:spPr>
        <p:txBody>
          <a:bodyPr lIns="0" tIns="0" rIns="0" bIns="0"/>
          <a:lstStyle>
            <a:lvl1pPr marL="0" indent="0">
              <a:lnSpc>
                <a:spcPct val="100000"/>
              </a:lnSpc>
              <a:buClr>
                <a:schemeClr val="bg1">
                  <a:lumMod val="50000"/>
                </a:schemeClr>
              </a:buClr>
              <a:buSzPct val="80000"/>
              <a:buFontTx/>
              <a:buNone/>
              <a:defRPr sz="3600">
                <a:solidFill>
                  <a:srgbClr val="003B5C"/>
                </a:solidFill>
                <a:latin typeface="+mn-lt"/>
                <a:cs typeface="Segoe UI Semilight" panose="020B0402040204020203" pitchFamily="34" charset="0"/>
              </a:defRPr>
            </a:lvl1pPr>
            <a:lvl2pPr indent="-182880">
              <a:lnSpc>
                <a:spcPct val="100000"/>
              </a:lnSpc>
              <a:buClr>
                <a:schemeClr val="bg1">
                  <a:lumMod val="50000"/>
                </a:schemeClr>
              </a:buClr>
              <a:buSzPct val="80000"/>
              <a:defRPr sz="3200">
                <a:solidFill>
                  <a:srgbClr val="003B5C"/>
                </a:solidFill>
                <a:latin typeface="+mn-lt"/>
                <a:cs typeface="Segoe UI Semilight" panose="020B0402040204020203" pitchFamily="34" charset="0"/>
              </a:defRPr>
            </a:lvl2pPr>
            <a:lvl3pPr marL="1143000" indent="-182880">
              <a:lnSpc>
                <a:spcPct val="100000"/>
              </a:lnSpc>
              <a:buClr>
                <a:schemeClr val="bg1">
                  <a:lumMod val="50000"/>
                </a:schemeClr>
              </a:buClr>
              <a:buSzPct val="80000"/>
              <a:buFont typeface="Wingdings" panose="05000000000000000000" pitchFamily="2" charset="2"/>
              <a:buChar char="§"/>
              <a:defRPr sz="2800" baseline="0">
                <a:solidFill>
                  <a:srgbClr val="003B5C"/>
                </a:solidFill>
                <a:latin typeface="+mn-lt"/>
                <a:cs typeface="Segoe UI Semilight" panose="020B0402040204020203" pitchFamily="34" charset="0"/>
              </a:defRPr>
            </a:lvl3pPr>
            <a:lvl4pPr indent="-182880">
              <a:lnSpc>
                <a:spcPct val="100000"/>
              </a:lnSpc>
              <a:buClr>
                <a:schemeClr val="bg1">
                  <a:lumMod val="50000"/>
                </a:schemeClr>
              </a:buClr>
              <a:buSzPct val="80000"/>
              <a:defRPr sz="2800" baseline="0">
                <a:solidFill>
                  <a:srgbClr val="003B5C"/>
                </a:solidFill>
                <a:latin typeface="+mn-lt"/>
                <a:cs typeface="Segoe UI Semilight" panose="020B0402040204020203" pitchFamily="34" charset="0"/>
              </a:defRPr>
            </a:lvl4pPr>
            <a:lvl5pPr indent="-182880">
              <a:lnSpc>
                <a:spcPct val="100000"/>
              </a:lnSpc>
              <a:buClr>
                <a:schemeClr val="bg1">
                  <a:lumMod val="50000"/>
                </a:schemeClr>
              </a:buClr>
              <a:buSzPct val="80000"/>
              <a:defRPr sz="2800" baseline="0">
                <a:solidFill>
                  <a:srgbClr val="003B5C"/>
                </a:solidFill>
                <a:latin typeface="+mn-lt"/>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5416552"/>
      </p:ext>
    </p:extLst>
  </p:cSld>
  <p:clrMapOvr>
    <a:masterClrMapping/>
  </p:clrMapOvr>
  <mc:AlternateContent xmlns:mc="http://schemas.openxmlformats.org/markup-compatibility/2006" xmlns:p14="http://schemas.microsoft.com/office/powerpoint/2010/main">
    <mc:Choice Requires="p14">
      <p:transition p14:dur="250" advTm="3000">
        <p:fade/>
      </p:transition>
    </mc:Choice>
    <mc:Fallback xmlns="">
      <p:transition advTm="3000">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EAE6-6722-44F7-ADCE-7609A71B4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78BB5-C1C2-4EC6-8998-A2262BF50B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a:extLst>
              <a:ext uri="{FF2B5EF4-FFF2-40B4-BE49-F238E27FC236}">
                <a16:creationId xmlns:a16="http://schemas.microsoft.com/office/drawing/2014/main" id="{51541071-DF49-43A8-8C03-DBEE97CD9A3D}"/>
              </a:ext>
            </a:extLst>
          </p:cNvPr>
          <p:cNvSpPr>
            <a:spLocks noGrp="1"/>
          </p:cNvSpPr>
          <p:nvPr>
            <p:ph type="sldNum" sz="quarter" idx="12"/>
          </p:nvPr>
        </p:nvSpPr>
        <p:spPr>
          <a:xfrm>
            <a:off x="9468057" y="6336686"/>
            <a:ext cx="2468301" cy="365125"/>
          </a:xfrm>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110319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CC0A-FD8E-4F48-AF66-6FA58C69826F}"/>
              </a:ext>
            </a:extLst>
          </p:cNvPr>
          <p:cNvSpPr>
            <a:spLocks noGrp="1"/>
          </p:cNvSpPr>
          <p:nvPr>
            <p:ph type="title"/>
          </p:nvPr>
        </p:nvSpPr>
        <p:spPr>
          <a:xfrm>
            <a:off x="831850" y="1709738"/>
            <a:ext cx="10515600" cy="2852737"/>
          </a:xfrm>
        </p:spPr>
        <p:txBody>
          <a:bodyPr anchor="t"/>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309123-5922-4D24-BFE7-7149BCD177C5}"/>
              </a:ext>
            </a:extLst>
          </p:cNvPr>
          <p:cNvSpPr>
            <a:spLocks noGrp="1"/>
          </p:cNvSpPr>
          <p:nvPr>
            <p:ph type="body" idx="1"/>
          </p:nvPr>
        </p:nvSpPr>
        <p:spPr>
          <a:xfrm>
            <a:off x="831850" y="4589463"/>
            <a:ext cx="10515600" cy="1500187"/>
          </a:xfrm>
        </p:spPr>
        <p:txBody>
          <a:bodyPr/>
          <a:lstStyle>
            <a:lvl1pPr marL="0" indent="0">
              <a:buNone/>
              <a:defRPr sz="2400" b="1">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0202E345-62DD-45A4-8560-87AB8DBF4B47}"/>
              </a:ext>
            </a:extLst>
          </p:cNvPr>
          <p:cNvSpPr>
            <a:spLocks noGrp="1"/>
          </p:cNvSpPr>
          <p:nvPr>
            <p:ph type="sldNum" sz="quarter" idx="12"/>
          </p:nvPr>
        </p:nvSpPr>
        <p:spPr/>
        <p:txBody>
          <a:bodyPr/>
          <a:lstStyle>
            <a:lvl1pPr>
              <a:defRPr>
                <a:solidFill>
                  <a:schemeClr val="bg1"/>
                </a:solidFill>
              </a:defRPr>
            </a:lvl1pPr>
          </a:lstStyle>
          <a:p>
            <a:fld id="{007B235C-EC8B-442B-8E6D-8C172C220641}" type="slidenum">
              <a:rPr lang="en-US" smtClean="0"/>
              <a:pPr/>
              <a:t>‹#›</a:t>
            </a:fld>
            <a:endParaRPr lang="en-US" dirty="0"/>
          </a:p>
        </p:txBody>
      </p:sp>
    </p:spTree>
    <p:extLst>
      <p:ext uri="{BB962C8B-B14F-4D97-AF65-F5344CB8AC3E}">
        <p14:creationId xmlns:p14="http://schemas.microsoft.com/office/powerpoint/2010/main" val="399444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0ADD-7B35-4C6B-A344-AF6A97C68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B7924-E94C-42EE-B6FA-8BB671E5E69B}"/>
              </a:ext>
            </a:extLst>
          </p:cNvPr>
          <p:cNvSpPr>
            <a:spLocks noGrp="1"/>
          </p:cNvSpPr>
          <p:nvPr>
            <p:ph sz="half" idx="1"/>
          </p:nvPr>
        </p:nvSpPr>
        <p:spPr>
          <a:xfrm>
            <a:off x="336754" y="1509600"/>
            <a:ext cx="538070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E897C4-8E8B-4FB4-9587-198712484FA9}"/>
              </a:ext>
            </a:extLst>
          </p:cNvPr>
          <p:cNvSpPr>
            <a:spLocks noGrp="1"/>
          </p:cNvSpPr>
          <p:nvPr>
            <p:ph sz="half" idx="2"/>
          </p:nvPr>
        </p:nvSpPr>
        <p:spPr>
          <a:xfrm>
            <a:off x="6275439" y="1509600"/>
            <a:ext cx="53807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82003C2-589C-4253-869E-333162BF3BF7}"/>
              </a:ext>
            </a:extLst>
          </p:cNvPr>
          <p:cNvSpPr>
            <a:spLocks noGrp="1"/>
          </p:cNvSpPr>
          <p:nvPr>
            <p:ph type="sldNum" sz="quarter" idx="12"/>
          </p:nvPr>
        </p:nvSpPr>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4449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73E4-33A8-49E5-88BC-6AC365DDCFAE}"/>
              </a:ext>
            </a:extLst>
          </p:cNvPr>
          <p:cNvSpPr>
            <a:spLocks noGrp="1"/>
          </p:cNvSpPr>
          <p:nvPr>
            <p:ph type="title"/>
          </p:nvPr>
        </p:nvSpPr>
        <p:spPr>
          <a:xfrm>
            <a:off x="342900" y="114300"/>
            <a:ext cx="8653616" cy="8874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697F8EC-10F3-4351-98A6-97CFA7694B82}"/>
              </a:ext>
            </a:extLst>
          </p:cNvPr>
          <p:cNvSpPr>
            <a:spLocks noGrp="1"/>
          </p:cNvSpPr>
          <p:nvPr>
            <p:ph type="body" idx="1"/>
          </p:nvPr>
        </p:nvSpPr>
        <p:spPr>
          <a:xfrm>
            <a:off x="721804" y="1494355"/>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92C3D2D-6F73-480C-9F73-C7ADA007EAB1}"/>
              </a:ext>
            </a:extLst>
          </p:cNvPr>
          <p:cNvSpPr>
            <a:spLocks noGrp="1"/>
          </p:cNvSpPr>
          <p:nvPr>
            <p:ph type="body" sz="quarter" idx="3"/>
          </p:nvPr>
        </p:nvSpPr>
        <p:spPr>
          <a:xfrm>
            <a:off x="6312411" y="149435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8">
            <a:extLst>
              <a:ext uri="{FF2B5EF4-FFF2-40B4-BE49-F238E27FC236}">
                <a16:creationId xmlns:a16="http://schemas.microsoft.com/office/drawing/2014/main" id="{735DA06D-D48B-4C93-A777-F5CE8EA25F52}"/>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10" name="Content Placeholder 3">
            <a:extLst>
              <a:ext uri="{FF2B5EF4-FFF2-40B4-BE49-F238E27FC236}">
                <a16:creationId xmlns:a16="http://schemas.microsoft.com/office/drawing/2014/main" id="{252DC89A-67FD-4517-861B-852A7C72A91A}"/>
              </a:ext>
            </a:extLst>
          </p:cNvPr>
          <p:cNvSpPr>
            <a:spLocks noGrp="1"/>
          </p:cNvSpPr>
          <p:nvPr>
            <p:ph sz="half" idx="2"/>
          </p:nvPr>
        </p:nvSpPr>
        <p:spPr>
          <a:xfrm>
            <a:off x="721804" y="2531627"/>
            <a:ext cx="5157787" cy="3351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5">
            <a:extLst>
              <a:ext uri="{FF2B5EF4-FFF2-40B4-BE49-F238E27FC236}">
                <a16:creationId xmlns:a16="http://schemas.microsoft.com/office/drawing/2014/main" id="{4821B80E-8705-4BF6-A05D-06197C20DD33}"/>
              </a:ext>
            </a:extLst>
          </p:cNvPr>
          <p:cNvSpPr>
            <a:spLocks noGrp="1"/>
          </p:cNvSpPr>
          <p:nvPr>
            <p:ph sz="quarter" idx="4"/>
          </p:nvPr>
        </p:nvSpPr>
        <p:spPr>
          <a:xfrm>
            <a:off x="6312512" y="2531627"/>
            <a:ext cx="5183188" cy="3351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1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A271-930C-4A4D-A110-BA11ED241A0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27C2180-4B93-4F45-9238-CB9A330AB211}"/>
              </a:ext>
            </a:extLst>
          </p:cNvPr>
          <p:cNvSpPr>
            <a:spLocks noGrp="1"/>
          </p:cNvSpPr>
          <p:nvPr>
            <p:ph type="sldNum" sz="quarter" idx="12"/>
          </p:nvPr>
        </p:nvSpPr>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414874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Tree>
    <p:extLst>
      <p:ext uri="{BB962C8B-B14F-4D97-AF65-F5344CB8AC3E}">
        <p14:creationId xmlns:p14="http://schemas.microsoft.com/office/powerpoint/2010/main" val="362199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no-head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69B775-B036-4506-A920-EE2EDDE1B0EA}"/>
              </a:ext>
            </a:extLst>
          </p:cNvPr>
          <p:cNvSpPr>
            <a:spLocks noGrp="1"/>
          </p:cNvSpPr>
          <p:nvPr>
            <p:ph type="sldNum" sz="quarter" idx="12"/>
          </p:nvPr>
        </p:nvSpPr>
        <p:spPr/>
        <p:txBody>
          <a:bodyPr/>
          <a:lstStyle/>
          <a:p>
            <a:fld id="{007B235C-EC8B-442B-8E6D-8C172C220641}" type="slidenum">
              <a:rPr lang="en-US" smtClean="0"/>
              <a:t>‹#›</a:t>
            </a:fld>
            <a:endParaRPr lang="en-US"/>
          </a:p>
        </p:txBody>
      </p:sp>
      <p:sp>
        <p:nvSpPr>
          <p:cNvPr id="5" name="Slide Number Placeholder 5">
            <a:extLst>
              <a:ext uri="{FF2B5EF4-FFF2-40B4-BE49-F238E27FC236}">
                <a16:creationId xmlns:a16="http://schemas.microsoft.com/office/drawing/2014/main" id="{6FF16DFB-0C36-4C12-8D3D-0C4F1AF29EC7}"/>
              </a:ext>
            </a:extLst>
          </p:cNvPr>
          <p:cNvSpPr txBox="1">
            <a:spLocks/>
          </p:cNvSpPr>
          <p:nvPr/>
        </p:nvSpPr>
        <p:spPr>
          <a:xfrm>
            <a:off x="9468057" y="6336686"/>
            <a:ext cx="24683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7B235C-EC8B-442B-8E6D-8C172C220641}" type="slidenum">
              <a:rPr lang="en-US" smtClean="0"/>
              <a:pPr/>
              <a:t>‹#›</a:t>
            </a:fld>
            <a:endParaRPr lang="en-US" dirty="0"/>
          </a:p>
        </p:txBody>
      </p:sp>
      <p:sp>
        <p:nvSpPr>
          <p:cNvPr id="6" name="Rectangle 5">
            <a:extLst>
              <a:ext uri="{FF2B5EF4-FFF2-40B4-BE49-F238E27FC236}">
                <a16:creationId xmlns:a16="http://schemas.microsoft.com/office/drawing/2014/main" id="{531B669E-0344-47F0-A8B0-E9ED1B296134}"/>
              </a:ext>
            </a:extLst>
          </p:cNvPr>
          <p:cNvSpPr/>
          <p:nvPr/>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21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rkBG-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02E345-62DD-45A4-8560-87AB8DBF4B47}"/>
              </a:ext>
            </a:extLst>
          </p:cNvPr>
          <p:cNvSpPr>
            <a:spLocks noGrp="1"/>
          </p:cNvSpPr>
          <p:nvPr>
            <p:ph type="sldNum" sz="quarter" idx="12"/>
          </p:nvPr>
        </p:nvSpPr>
        <p:spPr/>
        <p:txBody>
          <a:bodyPr/>
          <a:lstStyle>
            <a:lvl1pPr>
              <a:defRPr>
                <a:solidFill>
                  <a:schemeClr val="bg1"/>
                </a:solidFill>
              </a:defRPr>
            </a:lvl1pPr>
          </a:lstStyle>
          <a:p>
            <a:fld id="{007B235C-EC8B-442B-8E6D-8C172C220641}" type="slidenum">
              <a:rPr lang="en-US" smtClean="0"/>
              <a:pPr/>
              <a:t>‹#›</a:t>
            </a:fld>
            <a:endParaRPr lang="en-US" dirty="0"/>
          </a:p>
        </p:txBody>
      </p:sp>
    </p:spTree>
    <p:extLst>
      <p:ext uri="{BB962C8B-B14F-4D97-AF65-F5344CB8AC3E}">
        <p14:creationId xmlns:p14="http://schemas.microsoft.com/office/powerpoint/2010/main" val="401085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95302-8527-4E5A-BBB5-D87E0062CFC6}"/>
              </a:ext>
            </a:extLst>
          </p:cNvPr>
          <p:cNvSpPr>
            <a:spLocks noGrp="1"/>
          </p:cNvSpPr>
          <p:nvPr>
            <p:ph type="title"/>
          </p:nvPr>
        </p:nvSpPr>
        <p:spPr>
          <a:xfrm>
            <a:off x="336755" y="116861"/>
            <a:ext cx="8728588" cy="86434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CFB30A-F4C9-4315-9B33-8DEA09ABF843}"/>
              </a:ext>
            </a:extLst>
          </p:cNvPr>
          <p:cNvSpPr>
            <a:spLocks noGrp="1"/>
          </p:cNvSpPr>
          <p:nvPr>
            <p:ph type="body" idx="1"/>
          </p:nvPr>
        </p:nvSpPr>
        <p:spPr>
          <a:xfrm>
            <a:off x="336754" y="1415725"/>
            <a:ext cx="1151234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294F8D-B2B7-47DD-A127-DCB201F6F8BD}"/>
              </a:ext>
            </a:extLst>
          </p:cNvPr>
          <p:cNvSpPr>
            <a:spLocks noGrp="1"/>
          </p:cNvSpPr>
          <p:nvPr>
            <p:ph type="sldNum" sz="quarter" idx="4"/>
          </p:nvPr>
        </p:nvSpPr>
        <p:spPr>
          <a:xfrm>
            <a:off x="9468057" y="6336686"/>
            <a:ext cx="2468301" cy="365125"/>
          </a:xfrm>
          <a:prstGeom prst="rect">
            <a:avLst/>
          </a:prstGeom>
        </p:spPr>
        <p:txBody>
          <a:bodyPr vert="horz" lIns="91440" tIns="45720" rIns="91440" bIns="45720" rtlCol="0" anchor="ctr"/>
          <a:lstStyle>
            <a:lvl1pPr algn="r">
              <a:defRPr sz="1200">
                <a:solidFill>
                  <a:schemeClr val="bg2"/>
                </a:solidFill>
              </a:defRPr>
            </a:lvl1pPr>
          </a:lstStyle>
          <a:p>
            <a:fld id="{007B235C-EC8B-442B-8E6D-8C172C220641}" type="slidenum">
              <a:rPr lang="en-US" smtClean="0"/>
              <a:pPr/>
              <a:t>‹#›</a:t>
            </a:fld>
            <a:endParaRPr lang="en-US" dirty="0"/>
          </a:p>
        </p:txBody>
      </p:sp>
      <p:sp>
        <p:nvSpPr>
          <p:cNvPr id="7" name="Rectangle 6">
            <a:extLst>
              <a:ext uri="{FF2B5EF4-FFF2-40B4-BE49-F238E27FC236}">
                <a16:creationId xmlns:a16="http://schemas.microsoft.com/office/drawing/2014/main" id="{7343A976-08FB-44FD-A28F-5359AE4A386B}"/>
              </a:ext>
            </a:extLst>
          </p:cNvPr>
          <p:cNvSpPr/>
          <p:nvPr/>
        </p:nvSpPr>
        <p:spPr>
          <a:xfrm>
            <a:off x="-1524" y="1132862"/>
            <a:ext cx="121920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 name="Rectangle 7">
            <a:extLst>
              <a:ext uri="{FF2B5EF4-FFF2-40B4-BE49-F238E27FC236}">
                <a16:creationId xmlns:a16="http://schemas.microsoft.com/office/drawing/2014/main" id="{FD1CFD2E-A039-442D-AECF-63007B67F50C}"/>
              </a:ext>
            </a:extLst>
          </p:cNvPr>
          <p:cNvSpPr/>
          <p:nvPr/>
        </p:nvSpPr>
        <p:spPr>
          <a:xfrm>
            <a:off x="0" y="6776720"/>
            <a:ext cx="12192000" cy="91440"/>
          </a:xfrm>
          <a:prstGeom prst="rect">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67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26" r:id="rId8"/>
    <p:sldLayoutId id="2147483738" r:id="rId9"/>
    <p:sldLayoutId id="2147483656" r:id="rId10"/>
    <p:sldLayoutId id="2147483657" r:id="rId11"/>
    <p:sldLayoutId id="2147483658" r:id="rId12"/>
    <p:sldLayoutId id="2147483718" r:id="rId13"/>
    <p:sldLayoutId id="2147483725" r:id="rId14"/>
    <p:sldLayoutId id="2147483747" r:id="rId15"/>
  </p:sldLayoutIdLst>
  <p:hf hdr="0" ftr="0" dt="0"/>
  <p:txStyles>
    <p:titleStyle>
      <a:lvl1pPr algn="l" defTabSz="914400" rtl="0" eaLnBrk="1" latinLnBrk="0" hangingPunct="1">
        <a:lnSpc>
          <a:spcPct val="90000"/>
        </a:lnSpc>
        <a:spcBef>
          <a:spcPct val="0"/>
        </a:spcBef>
        <a:buNone/>
        <a:defRPr lang="en-US" sz="3200" kern="1200" dirty="0" smtClean="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tx2"/>
          </a:solidFill>
          <a:latin typeface="+mn-lt"/>
          <a:ea typeface="+mn-ea"/>
          <a:cs typeface="+mn-cs"/>
        </a:defRPr>
      </a:lvl1pPr>
      <a:lvl2pPr marL="461963" indent="-236538" algn="l" defTabSz="914400" rtl="0" eaLnBrk="1" latinLnBrk="0" hangingPunct="1">
        <a:lnSpc>
          <a:spcPct val="90000"/>
        </a:lnSpc>
        <a:spcBef>
          <a:spcPts val="500"/>
        </a:spcBef>
        <a:buFont typeface="Wingdings" panose="05000000000000000000" pitchFamily="2" charset="2"/>
        <a:buChar char="§"/>
        <a:defRPr sz="2000" kern="1200">
          <a:solidFill>
            <a:schemeClr val="tx2"/>
          </a:solidFill>
          <a:latin typeface="+mn-lt"/>
          <a:ea typeface="+mn-ea"/>
          <a:cs typeface="+mn-cs"/>
        </a:defRPr>
      </a:lvl2pPr>
      <a:lvl3pPr marL="688975" indent="-227013" algn="l" defTabSz="914400" rtl="0" eaLnBrk="1" latinLnBrk="0" hangingPunct="1">
        <a:lnSpc>
          <a:spcPct val="90000"/>
        </a:lnSpc>
        <a:spcBef>
          <a:spcPts val="500"/>
        </a:spcBef>
        <a:buFont typeface="Wingdings" panose="05000000000000000000" pitchFamily="2" charset="2"/>
        <a:buChar char="§"/>
        <a:defRPr sz="1800" kern="1200">
          <a:solidFill>
            <a:schemeClr val="tx2"/>
          </a:solidFill>
          <a:latin typeface="+mn-lt"/>
          <a:ea typeface="+mn-ea"/>
          <a:cs typeface="+mn-cs"/>
        </a:defRPr>
      </a:lvl3pPr>
      <a:lvl4pPr marL="914400" indent="-225425" algn="l" defTabSz="914400" rtl="0" eaLnBrk="1" latinLnBrk="0" hangingPunct="1">
        <a:lnSpc>
          <a:spcPct val="90000"/>
        </a:lnSpc>
        <a:spcBef>
          <a:spcPts val="500"/>
        </a:spcBef>
        <a:buFont typeface="Wingdings" panose="05000000000000000000" pitchFamily="2" charset="2"/>
        <a:buChar char="§"/>
        <a:defRPr sz="1600" kern="1200">
          <a:solidFill>
            <a:schemeClr val="tx2"/>
          </a:solidFill>
          <a:latin typeface="+mn-lt"/>
          <a:ea typeface="+mn-ea"/>
          <a:cs typeface="+mn-cs"/>
        </a:defRPr>
      </a:lvl4pPr>
      <a:lvl5pPr marL="1139825" indent="-225425" algn="l" defTabSz="914400" rtl="0" eaLnBrk="1" latinLnBrk="0" hangingPunct="1">
        <a:lnSpc>
          <a:spcPct val="90000"/>
        </a:lnSpc>
        <a:spcBef>
          <a:spcPts val="500"/>
        </a:spcBef>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p15:clr>
            <a:srgbClr val="F26B43"/>
          </p15:clr>
        </p15:guide>
        <p15:guide id="2" pos="72">
          <p15:clr>
            <a:srgbClr val="F26B43"/>
          </p15:clr>
        </p15:guide>
        <p15:guide id="3" pos="7608">
          <p15:clr>
            <a:srgbClr val="F26B43"/>
          </p15:clr>
        </p15:guide>
        <p15:guide id="4" orient="horz" pos="4248">
          <p15:clr>
            <a:srgbClr val="F26B43"/>
          </p15:clr>
        </p15:guide>
        <p15:guide id="5" pos="3840">
          <p15:clr>
            <a:srgbClr val="F26B43"/>
          </p15:clr>
        </p15:guide>
        <p15:guide id="6" pos="216">
          <p15:clr>
            <a:srgbClr val="F26B43"/>
          </p15:clr>
        </p15:guide>
        <p15:guide id="7" orient="horz" pos="624">
          <p15:clr>
            <a:srgbClr val="F26B43"/>
          </p15:clr>
        </p15:guide>
        <p15:guide id="8" pos="7464">
          <p15:clr>
            <a:srgbClr val="F26B43"/>
          </p15:clr>
        </p15:guide>
        <p15:guide id="9" pos="7416">
          <p15:clr>
            <a:srgbClr val="F26B43"/>
          </p15:clr>
        </p15:guide>
        <p15:guide id="10"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mailto:tyler.dean@dot.gov"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611339-3F43-488D-B4E1-7DE7DDC71D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601"/>
          <a:stretch/>
        </p:blipFill>
        <p:spPr>
          <a:xfrm>
            <a:off x="0" y="-61351"/>
            <a:ext cx="12192000" cy="6980699"/>
          </a:xfrm>
          <a:prstGeom prst="rect">
            <a:avLst/>
          </a:prstGeom>
        </p:spPr>
      </p:pic>
      <p:sp>
        <p:nvSpPr>
          <p:cNvPr id="2" name="Subtitle 1">
            <a:extLst>
              <a:ext uri="{FF2B5EF4-FFF2-40B4-BE49-F238E27FC236}">
                <a16:creationId xmlns:a16="http://schemas.microsoft.com/office/drawing/2014/main" id="{3C00E5F4-9FD3-4734-8EA0-29B4F61462FD}"/>
              </a:ext>
            </a:extLst>
          </p:cNvPr>
          <p:cNvSpPr>
            <a:spLocks noGrp="1"/>
          </p:cNvSpPr>
          <p:nvPr>
            <p:ph type="subTitle" idx="1"/>
          </p:nvPr>
        </p:nvSpPr>
        <p:spPr>
          <a:xfrm>
            <a:off x="2903621" y="3140138"/>
            <a:ext cx="6240379" cy="577723"/>
          </a:xfrm>
        </p:spPr>
        <p:txBody>
          <a:bodyPr>
            <a:noAutofit/>
          </a:bodyPr>
          <a:lstStyle/>
          <a:p>
            <a:r>
              <a:rPr lang="en-US" sz="4800" b="1" dirty="0">
                <a:solidFill>
                  <a:schemeClr val="accent1">
                    <a:lumMod val="75000"/>
                  </a:schemeClr>
                </a:solidFill>
                <a:latin typeface="Calibri Light" panose="020F0302020204030204" pitchFamily="34" charset="0"/>
                <a:cs typeface="Arial" panose="020B0604020202020204" pitchFamily="34" charset="0"/>
              </a:rPr>
              <a:t>A.K.A – The “Valve Rule”</a:t>
            </a:r>
            <a:endParaRPr lang="en-US" sz="4800" b="1" dirty="0">
              <a:solidFill>
                <a:schemeClr val="accent1">
                  <a:lumMod val="75000"/>
                </a:schemeClr>
              </a:solidFill>
            </a:endParaRPr>
          </a:p>
        </p:txBody>
      </p:sp>
      <p:sp>
        <p:nvSpPr>
          <p:cNvPr id="3" name="Title 2">
            <a:extLst>
              <a:ext uri="{FF2B5EF4-FFF2-40B4-BE49-F238E27FC236}">
                <a16:creationId xmlns:a16="http://schemas.microsoft.com/office/drawing/2014/main" id="{411D46DD-797D-44F7-B109-F9246055085E}"/>
              </a:ext>
            </a:extLst>
          </p:cNvPr>
          <p:cNvSpPr>
            <a:spLocks noGrp="1"/>
          </p:cNvSpPr>
          <p:nvPr>
            <p:ph type="title"/>
          </p:nvPr>
        </p:nvSpPr>
        <p:spPr>
          <a:xfrm>
            <a:off x="651260" y="1054729"/>
            <a:ext cx="11091672" cy="1391279"/>
          </a:xfrm>
        </p:spPr>
        <p:txBody>
          <a:bodyPr>
            <a:noAutofit/>
          </a:bodyPr>
          <a:lstStyle/>
          <a:p>
            <a:pPr algn="ctr"/>
            <a:r>
              <a:rPr lang="en-US" sz="4800" dirty="0">
                <a:solidFill>
                  <a:schemeClr val="accent1">
                    <a:lumMod val="75000"/>
                  </a:schemeClr>
                </a:solidFill>
                <a:latin typeface="Calibri Light" panose="020F0302020204030204" pitchFamily="34" charset="0"/>
                <a:ea typeface="Times New Roman" panose="02020603050405020304" pitchFamily="18" charset="0"/>
                <a:cs typeface="Calibri Light" panose="020F0302020204030204" pitchFamily="34" charset="0"/>
              </a:rPr>
              <a:t>Valve Installation and Minimum Rupture Detection Standards</a:t>
            </a:r>
            <a:endParaRPr lang="en-US" sz="4800" dirty="0">
              <a:solidFill>
                <a:schemeClr val="accent1">
                  <a:lumMod val="75000"/>
                </a:schemeClr>
              </a:solidFill>
            </a:endParaRPr>
          </a:p>
        </p:txBody>
      </p:sp>
    </p:spTree>
    <p:extLst>
      <p:ext uri="{BB962C8B-B14F-4D97-AF65-F5344CB8AC3E}">
        <p14:creationId xmlns:p14="http://schemas.microsoft.com/office/powerpoint/2010/main" val="3967395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192 – Key Sections</a:t>
            </a:r>
          </a:p>
        </p:txBody>
      </p:sp>
      <p:sp>
        <p:nvSpPr>
          <p:cNvPr id="5" name="Content Placeholder 4"/>
          <p:cNvSpPr>
            <a:spLocks noGrp="1"/>
          </p:cNvSpPr>
          <p:nvPr>
            <p:ph idx="1"/>
          </p:nvPr>
        </p:nvSpPr>
        <p:spPr>
          <a:xfrm>
            <a:off x="495140" y="1323702"/>
            <a:ext cx="6672013" cy="5791201"/>
          </a:xfrm>
        </p:spPr>
        <p:txBody>
          <a:bodyPr vert="horz" lIns="0" tIns="0" rIns="0" bIns="0" rtlCol="0">
            <a:normAutofit fontScale="32500" lnSpcReduction="20000"/>
          </a:bodyPr>
          <a:lstStyle/>
          <a:p>
            <a:endParaRPr lang="en-US" dirty="0"/>
          </a:p>
          <a:p>
            <a:r>
              <a:rPr lang="en-US" sz="8600" dirty="0"/>
              <a:t>§192.634 Transmission lines: Onshore valve shut-off for rupture mitigation.</a:t>
            </a:r>
          </a:p>
          <a:p>
            <a:endParaRPr lang="en-US" sz="8600" dirty="0"/>
          </a:p>
          <a:p>
            <a:r>
              <a:rPr lang="en-US" sz="8600" dirty="0"/>
              <a:t>§192.635 Notification of potential rupture.</a:t>
            </a:r>
          </a:p>
          <a:p>
            <a:endParaRPr lang="en-US" sz="8600" dirty="0"/>
          </a:p>
          <a:p>
            <a:r>
              <a:rPr lang="en-US" sz="8600" dirty="0"/>
              <a:t>§192.636 Transmission lines: Response to a rupture; capabilities of rupture-mitigation valves (RMVs) or alternative equivalent technologies.</a:t>
            </a:r>
          </a:p>
          <a:p>
            <a:endParaRPr lang="en-US" sz="7400" dirty="0"/>
          </a:p>
          <a:p>
            <a:pPr marL="0" marR="34290">
              <a:spcBef>
                <a:spcPts val="0"/>
              </a:spcBef>
              <a:spcAft>
                <a:spcPts val="0"/>
              </a:spcAft>
              <a:tabLst>
                <a:tab pos="22860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sz="7400" dirty="0"/>
          </a:p>
          <a:p>
            <a:endParaRPr lang="en-US" dirty="0"/>
          </a:p>
          <a:p>
            <a:endParaRPr lang="en-US" dirty="0"/>
          </a:p>
          <a:p>
            <a:br>
              <a:rPr lang="en-US" dirty="0"/>
            </a:br>
            <a:endParaRPr lang="en-US" dirty="0"/>
          </a:p>
          <a:p>
            <a:endParaRPr lang="en-US" dirty="0"/>
          </a:p>
          <a:p>
            <a:endParaRPr lang="en-US" dirty="0"/>
          </a:p>
          <a:p>
            <a:endParaRPr lang="en-US" dirty="0"/>
          </a:p>
        </p:txBody>
      </p:sp>
      <p:pic>
        <p:nvPicPr>
          <p:cNvPr id="6" name="Picture 5" descr="A picture containing outdoor, ground&#10;&#10;Description automatically generated">
            <a:extLst>
              <a:ext uri="{FF2B5EF4-FFF2-40B4-BE49-F238E27FC236}">
                <a16:creationId xmlns:a16="http://schemas.microsoft.com/office/drawing/2014/main" id="{05F01682-21DF-4A75-9653-DED5870AEDFB}"/>
              </a:ext>
            </a:extLst>
          </p:cNvPr>
          <p:cNvPicPr>
            <a:picLocks noChangeAspect="1"/>
          </p:cNvPicPr>
          <p:nvPr/>
        </p:nvPicPr>
        <p:blipFill rotWithShape="1">
          <a:blip r:embed="rId2">
            <a:extLst>
              <a:ext uri="{28A0092B-C50C-407E-A947-70E740481C1C}">
                <a14:useLocalDpi xmlns:a14="http://schemas.microsoft.com/office/drawing/2010/main" val="0"/>
              </a:ext>
            </a:extLst>
          </a:blip>
          <a:srcRect r="38889"/>
          <a:stretch/>
        </p:blipFill>
        <p:spPr>
          <a:xfrm>
            <a:off x="7328262" y="1323702"/>
            <a:ext cx="3820367" cy="4376057"/>
          </a:xfrm>
          <a:prstGeom prst="rect">
            <a:avLst/>
          </a:prstGeom>
        </p:spPr>
      </p:pic>
    </p:spTree>
    <p:extLst>
      <p:ext uri="{BB962C8B-B14F-4D97-AF65-F5344CB8AC3E}">
        <p14:creationId xmlns:p14="http://schemas.microsoft.com/office/powerpoint/2010/main" val="150804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0" y="485459"/>
            <a:ext cx="9495367" cy="673100"/>
          </a:xfrm>
        </p:spPr>
        <p:txBody>
          <a:bodyPr>
            <a:noAutofit/>
          </a:bodyPr>
          <a:lstStyle/>
          <a:p>
            <a:r>
              <a:rPr lang="en-US" sz="3200" dirty="0"/>
              <a:t>§192.634 Transmission lines: Onshore valve shut-off for rupture mitigation.</a:t>
            </a:r>
          </a:p>
        </p:txBody>
      </p:sp>
      <p:sp>
        <p:nvSpPr>
          <p:cNvPr id="5" name="Content Placeholder 4"/>
          <p:cNvSpPr>
            <a:spLocks noGrp="1"/>
          </p:cNvSpPr>
          <p:nvPr>
            <p:ph idx="1"/>
          </p:nvPr>
        </p:nvSpPr>
        <p:spPr>
          <a:xfrm>
            <a:off x="495140" y="1436914"/>
            <a:ext cx="10390573" cy="4935627"/>
          </a:xfrm>
        </p:spPr>
        <p:txBody>
          <a:bodyPr vert="horz" lIns="0" tIns="0" rIns="0" bIns="0" rtlCol="0">
            <a:normAutofit fontScale="77500" lnSpcReduction="20000"/>
          </a:bodyPr>
          <a:lstStyle/>
          <a:p>
            <a:r>
              <a:rPr lang="en-US" dirty="0"/>
              <a:t>(a) </a:t>
            </a:r>
            <a:r>
              <a:rPr lang="en-US" i="1" dirty="0"/>
              <a:t>Applicability</a:t>
            </a:r>
            <a:r>
              <a:rPr lang="en-US" dirty="0"/>
              <a:t>:</a:t>
            </a:r>
          </a:p>
          <a:p>
            <a:pPr marL="571500" indent="-344488">
              <a:buFont typeface="Arial" panose="020B0604020202020204" pitchFamily="34" charset="0"/>
              <a:buChar char="•"/>
            </a:pPr>
            <a:r>
              <a:rPr lang="en-US" dirty="0"/>
              <a:t>New or Entirely Replaced: Transmission Lines and Type A Gathering Lines</a:t>
            </a:r>
          </a:p>
          <a:p>
            <a:pPr marL="571500" indent="-344488">
              <a:buFont typeface="Arial" panose="020B0604020202020204" pitchFamily="34" charset="0"/>
              <a:buChar char="•"/>
            </a:pPr>
            <a:r>
              <a:rPr lang="en-US" dirty="0"/>
              <a:t>≥ 6”</a:t>
            </a:r>
          </a:p>
          <a:p>
            <a:pPr marL="571500" indent="-344488">
              <a:buFont typeface="Arial" panose="020B0604020202020204" pitchFamily="34" charset="0"/>
              <a:buChar char="•"/>
            </a:pPr>
            <a:r>
              <a:rPr lang="en-US" dirty="0"/>
              <a:t>HCA</a:t>
            </a:r>
          </a:p>
          <a:p>
            <a:pPr marL="571500" indent="-344488">
              <a:buFont typeface="Arial" panose="020B0604020202020204" pitchFamily="34" charset="0"/>
              <a:buChar char="•"/>
            </a:pPr>
            <a:r>
              <a:rPr lang="en-US" dirty="0"/>
              <a:t>Class 3 or 4</a:t>
            </a:r>
          </a:p>
          <a:p>
            <a:pPr marL="571500" indent="-344488">
              <a:buFont typeface="Arial" panose="020B0604020202020204" pitchFamily="34" charset="0"/>
              <a:buChar char="•"/>
            </a:pPr>
            <a:r>
              <a:rPr lang="en-US" dirty="0"/>
              <a:t>Installed after April 10, 2023</a:t>
            </a:r>
          </a:p>
          <a:p>
            <a:pPr marL="571500" indent="-344488">
              <a:buFont typeface="Arial" panose="020B0604020202020204" pitchFamily="34" charset="0"/>
              <a:buChar char="•"/>
            </a:pPr>
            <a:endParaRPr lang="en-US" dirty="0"/>
          </a:p>
          <a:p>
            <a:pPr marL="227012"/>
            <a:r>
              <a:rPr lang="en-US" i="1" dirty="0"/>
              <a:t>Exempt</a:t>
            </a:r>
            <a:r>
              <a:rPr lang="en-US" dirty="0"/>
              <a:t>:</a:t>
            </a:r>
          </a:p>
          <a:p>
            <a:pPr marL="571500" indent="-344488">
              <a:buFont typeface="Arial" panose="020B0604020202020204" pitchFamily="34" charset="0"/>
              <a:buChar char="•"/>
            </a:pPr>
            <a:r>
              <a:rPr lang="en-US" dirty="0"/>
              <a:t>Class 1 and 2 where PIR &lt; 150’</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1865803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 ground, rock&#10;&#10;Description automatically generated">
            <a:extLst>
              <a:ext uri="{FF2B5EF4-FFF2-40B4-BE49-F238E27FC236}">
                <a16:creationId xmlns:a16="http://schemas.microsoft.com/office/drawing/2014/main" id="{79A99E6C-E421-4C4C-9E7B-97154869466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244600"/>
            <a:ext cx="12192000" cy="8102600"/>
          </a:xfrm>
          <a:prstGeom prst="rect">
            <a:avLst/>
          </a:prstGeom>
        </p:spPr>
      </p:pic>
      <p:sp>
        <p:nvSpPr>
          <p:cNvPr id="4" name="Title 3"/>
          <p:cNvSpPr>
            <a:spLocks noGrp="1"/>
          </p:cNvSpPr>
          <p:nvPr>
            <p:ph type="title"/>
          </p:nvPr>
        </p:nvSpPr>
        <p:spPr/>
        <p:txBody>
          <a:bodyPr>
            <a:noAutofit/>
          </a:bodyPr>
          <a:lstStyle/>
          <a:p>
            <a:r>
              <a:rPr lang="en-US" sz="2800" b="1" dirty="0">
                <a:effectLst/>
                <a:latin typeface="Times New Roman" panose="02020603050405020304" pitchFamily="18" charset="0"/>
                <a:ea typeface="Times New Roman" panose="02020603050405020304" pitchFamily="18" charset="0"/>
              </a:rPr>
              <a:t>§192.3  Definitions.</a:t>
            </a:r>
            <a:endParaRPr lang="en-US" dirty="0"/>
          </a:p>
        </p:txBody>
      </p:sp>
      <p:sp>
        <p:nvSpPr>
          <p:cNvPr id="5" name="Content Placeholder 4"/>
          <p:cNvSpPr>
            <a:spLocks noGrp="1"/>
          </p:cNvSpPr>
          <p:nvPr>
            <p:ph idx="1"/>
          </p:nvPr>
        </p:nvSpPr>
        <p:spPr>
          <a:xfrm>
            <a:off x="495141" y="1436914"/>
            <a:ext cx="10390572" cy="4935627"/>
          </a:xfrm>
        </p:spPr>
        <p:txBody>
          <a:bodyPr vert="horz" lIns="0" tIns="0" rIns="0" bIns="0" rtlCol="0">
            <a:normAutofit/>
          </a:bodyPr>
          <a:lstStyle/>
          <a:p>
            <a:pPr marL="0" marR="0">
              <a:spcBef>
                <a:spcPts val="0"/>
              </a:spcBef>
              <a:spcAft>
                <a:spcPts val="0"/>
              </a:spcAft>
            </a:pPr>
            <a:r>
              <a:rPr lang="en-US" dirty="0">
                <a:effectLst/>
                <a:latin typeface="Times New Roman" panose="02020603050405020304" pitchFamily="18" charset="0"/>
                <a:ea typeface="Times New Roman" panose="02020603050405020304" pitchFamily="18" charset="0"/>
              </a:rPr>
              <a:t>	</a:t>
            </a:r>
            <a:r>
              <a:rPr lang="en-US" b="1" i="1" dirty="0">
                <a:effectLst/>
                <a:latin typeface="Times New Roman" panose="02020603050405020304" pitchFamily="18" charset="0"/>
                <a:ea typeface="Times New Roman" panose="02020603050405020304" pitchFamily="18" charset="0"/>
              </a:rPr>
              <a:t>Entirely replaced onshore transmission pipeline segments</a:t>
            </a:r>
            <a:r>
              <a:rPr lang="en-US" i="1"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means, for the purposes of §§ 192.179 and 192.634, where 2 or more miles, in the aggregate, of onshore transmission pipeline have been replaced within any 5 contiguous miles of pipeline within any 24-month period.</a:t>
            </a:r>
          </a:p>
          <a:p>
            <a:endParaRPr lang="en-US" dirty="0"/>
          </a:p>
          <a:p>
            <a:endParaRPr lang="en-US" dirty="0"/>
          </a:p>
          <a:p>
            <a:endParaRPr lang="en-US" dirty="0"/>
          </a:p>
        </p:txBody>
      </p:sp>
    </p:spTree>
    <p:extLst>
      <p:ext uri="{BB962C8B-B14F-4D97-AF65-F5344CB8AC3E}">
        <p14:creationId xmlns:p14="http://schemas.microsoft.com/office/powerpoint/2010/main" val="3798737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0" y="485459"/>
            <a:ext cx="9495367" cy="673100"/>
          </a:xfrm>
        </p:spPr>
        <p:txBody>
          <a:bodyPr>
            <a:noAutofit/>
          </a:bodyPr>
          <a:lstStyle/>
          <a:p>
            <a:r>
              <a:rPr lang="en-US" sz="3200" dirty="0"/>
              <a:t>§192.634 Transmission lines: Onshore valve shut-off for rupture mitigation.</a:t>
            </a:r>
          </a:p>
        </p:txBody>
      </p:sp>
      <p:sp>
        <p:nvSpPr>
          <p:cNvPr id="5" name="Content Placeholder 4"/>
          <p:cNvSpPr>
            <a:spLocks noGrp="1"/>
          </p:cNvSpPr>
          <p:nvPr>
            <p:ph idx="1"/>
          </p:nvPr>
        </p:nvSpPr>
        <p:spPr>
          <a:xfrm>
            <a:off x="495140" y="1436914"/>
            <a:ext cx="10390573" cy="4935627"/>
          </a:xfrm>
        </p:spPr>
        <p:txBody>
          <a:bodyPr vert="horz" lIns="0" tIns="0" rIns="0" bIns="0" rtlCol="0">
            <a:normAutofit fontScale="92500"/>
          </a:bodyPr>
          <a:lstStyle/>
          <a:p>
            <a:r>
              <a:rPr lang="en-US" sz="3200" dirty="0">
                <a:effectLst/>
                <a:latin typeface="Times New Roman" panose="02020603050405020304" pitchFamily="18" charset="0"/>
                <a:ea typeface="Times New Roman" panose="02020603050405020304" pitchFamily="18" charset="0"/>
              </a:rPr>
              <a:t>(a)(1) </a:t>
            </a:r>
          </a:p>
          <a:p>
            <a:r>
              <a:rPr lang="en-US" sz="3200" i="1" dirty="0">
                <a:effectLst/>
                <a:latin typeface="Times New Roman" panose="02020603050405020304" pitchFamily="18" charset="0"/>
                <a:ea typeface="Times New Roman" panose="02020603050405020304" pitchFamily="18" charset="0"/>
              </a:rPr>
              <a:t>Shut-off segment</a:t>
            </a:r>
            <a:r>
              <a:rPr lang="en-US" sz="3200" dirty="0">
                <a:effectLst/>
                <a:latin typeface="Times New Roman" panose="02020603050405020304" pitchFamily="18" charset="0"/>
                <a:ea typeface="Times New Roman" panose="02020603050405020304" pitchFamily="18" charset="0"/>
              </a:rPr>
              <a:t>. For purposes of this section, a ‘‘shut-off segment’’ means the segment of pipe located between the upstream valve closest to the upstream endpoint of the new or replaced Class 3 or Class 4 or HCA pipeline segment and the downstream valve closest to the downstream endpoint of the new or replaced Class 3 or Class 4 or HCA pipeline segment so that the entirety of the segment that is within the HCA or the Class 3 or Class 4 location is between at least two RMVs or alternative equivalent technologies.</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2096518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7" name="Text Box 123"/>
          <p:cNvSpPr txBox="1">
            <a:spLocks noChangeArrowheads="1"/>
          </p:cNvSpPr>
          <p:nvPr/>
        </p:nvSpPr>
        <p:spPr bwMode="auto">
          <a:xfrm>
            <a:off x="648366" y="405989"/>
            <a:ext cx="3275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i="1" dirty="0">
                <a:solidFill>
                  <a:srgbClr val="FF0000"/>
                </a:solidFill>
                <a:effectLst/>
                <a:latin typeface="Times New Roman" panose="02020603050405020304" pitchFamily="18" charset="0"/>
                <a:ea typeface="Times New Roman" panose="02020603050405020304" pitchFamily="18" charset="0"/>
              </a:rPr>
              <a:t>Shut-off segment</a:t>
            </a:r>
            <a:endParaRPr lang="en-US" altLang="en-US" sz="2844" b="1" dirty="0">
              <a:solidFill>
                <a:srgbClr val="FF0000"/>
              </a:solidFill>
            </a:endParaRPr>
          </a:p>
        </p:txBody>
      </p:sp>
      <p:sp>
        <p:nvSpPr>
          <p:cNvPr id="23556" name="Line 4"/>
          <p:cNvSpPr>
            <a:spLocks noChangeShapeType="1"/>
          </p:cNvSpPr>
          <p:nvPr/>
        </p:nvSpPr>
        <p:spPr bwMode="auto">
          <a:xfrm>
            <a:off x="609600" y="2126270"/>
            <a:ext cx="0" cy="7224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44"/>
          </a:p>
        </p:txBody>
      </p:sp>
      <p:sp>
        <p:nvSpPr>
          <p:cNvPr id="23560" name="Line 8"/>
          <p:cNvSpPr>
            <a:spLocks noChangeShapeType="1"/>
          </p:cNvSpPr>
          <p:nvPr/>
        </p:nvSpPr>
        <p:spPr bwMode="auto">
          <a:xfrm flipV="1">
            <a:off x="609599" y="2487513"/>
            <a:ext cx="3352791"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844"/>
          </a:p>
        </p:txBody>
      </p:sp>
      <p:sp>
        <p:nvSpPr>
          <p:cNvPr id="23561" name="Text Box 9"/>
          <p:cNvSpPr txBox="1">
            <a:spLocks noChangeArrowheads="1"/>
          </p:cNvSpPr>
          <p:nvPr/>
        </p:nvSpPr>
        <p:spPr bwMode="auto">
          <a:xfrm>
            <a:off x="1511120" y="1910276"/>
            <a:ext cx="1250663"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44" dirty="0"/>
              <a:t>Class 1</a:t>
            </a:r>
          </a:p>
        </p:txBody>
      </p:sp>
      <p:sp>
        <p:nvSpPr>
          <p:cNvPr id="23570" name="Line 18"/>
          <p:cNvSpPr>
            <a:spLocks noChangeShapeType="1"/>
          </p:cNvSpPr>
          <p:nvPr/>
        </p:nvSpPr>
        <p:spPr bwMode="auto">
          <a:xfrm>
            <a:off x="3962400" y="2126270"/>
            <a:ext cx="0" cy="22950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44"/>
          </a:p>
        </p:txBody>
      </p:sp>
      <p:sp>
        <p:nvSpPr>
          <p:cNvPr id="23582" name="Rectangle 30"/>
          <p:cNvSpPr>
            <a:spLocks noChangeArrowheads="1"/>
          </p:cNvSpPr>
          <p:nvPr/>
        </p:nvSpPr>
        <p:spPr bwMode="auto">
          <a:xfrm>
            <a:off x="1320800" y="33003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83" name="Rectangle 31"/>
          <p:cNvSpPr>
            <a:spLocks noChangeArrowheads="1"/>
          </p:cNvSpPr>
          <p:nvPr/>
        </p:nvSpPr>
        <p:spPr bwMode="auto">
          <a:xfrm>
            <a:off x="1016000" y="42034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grpSp>
        <p:nvGrpSpPr>
          <p:cNvPr id="23586" name="Group 34"/>
          <p:cNvGrpSpPr>
            <a:grpSpLocks/>
          </p:cNvGrpSpPr>
          <p:nvPr/>
        </p:nvGrpSpPr>
        <p:grpSpPr bwMode="auto">
          <a:xfrm>
            <a:off x="4775200" y="3390626"/>
            <a:ext cx="609600" cy="1083733"/>
            <a:chOff x="2304" y="1392"/>
            <a:chExt cx="288" cy="576"/>
          </a:xfrm>
        </p:grpSpPr>
        <p:sp>
          <p:nvSpPr>
            <p:cNvPr id="23673" name="Rectangle 35"/>
            <p:cNvSpPr>
              <a:spLocks noChangeArrowheads="1"/>
            </p:cNvSpPr>
            <p:nvPr/>
          </p:nvSpPr>
          <p:spPr bwMode="auto">
            <a:xfrm>
              <a:off x="2304" y="177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4" name="Rectangle 36"/>
            <p:cNvSpPr>
              <a:spLocks noChangeArrowheads="1"/>
            </p:cNvSpPr>
            <p:nvPr/>
          </p:nvSpPr>
          <p:spPr bwMode="auto">
            <a:xfrm>
              <a:off x="2448" y="1872"/>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5" name="Rectangle 37"/>
            <p:cNvSpPr>
              <a:spLocks noChangeArrowheads="1"/>
            </p:cNvSpPr>
            <p:nvPr/>
          </p:nvSpPr>
          <p:spPr bwMode="auto">
            <a:xfrm>
              <a:off x="2544" y="1824"/>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6" name="Rectangle 38"/>
            <p:cNvSpPr>
              <a:spLocks noChangeArrowheads="1"/>
            </p:cNvSpPr>
            <p:nvPr/>
          </p:nvSpPr>
          <p:spPr bwMode="auto">
            <a:xfrm>
              <a:off x="2400" y="1392"/>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7" name="Rectangle 39"/>
            <p:cNvSpPr>
              <a:spLocks noChangeArrowheads="1"/>
            </p:cNvSpPr>
            <p:nvPr/>
          </p:nvSpPr>
          <p:spPr bwMode="auto">
            <a:xfrm>
              <a:off x="2304" y="1872"/>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8" name="Rectangle 40"/>
            <p:cNvSpPr>
              <a:spLocks noChangeArrowheads="1"/>
            </p:cNvSpPr>
            <p:nvPr/>
          </p:nvSpPr>
          <p:spPr bwMode="auto">
            <a:xfrm>
              <a:off x="2448" y="177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9" name="Rectangle 41"/>
            <p:cNvSpPr>
              <a:spLocks noChangeArrowheads="1"/>
            </p:cNvSpPr>
            <p:nvPr/>
          </p:nvSpPr>
          <p:spPr bwMode="auto">
            <a:xfrm>
              <a:off x="2352" y="1920"/>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80" name="Rectangle 42"/>
            <p:cNvSpPr>
              <a:spLocks noChangeArrowheads="1"/>
            </p:cNvSpPr>
            <p:nvPr/>
          </p:nvSpPr>
          <p:spPr bwMode="auto">
            <a:xfrm>
              <a:off x="2352" y="1728"/>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81" name="Rectangle 43"/>
            <p:cNvSpPr>
              <a:spLocks noChangeArrowheads="1"/>
            </p:cNvSpPr>
            <p:nvPr/>
          </p:nvSpPr>
          <p:spPr bwMode="auto">
            <a:xfrm>
              <a:off x="2352" y="1824"/>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grpSp>
      <p:sp>
        <p:nvSpPr>
          <p:cNvPr id="23587" name="Rectangle 44"/>
          <p:cNvSpPr>
            <a:spLocks noChangeArrowheads="1"/>
          </p:cNvSpPr>
          <p:nvPr/>
        </p:nvSpPr>
        <p:spPr bwMode="auto">
          <a:xfrm>
            <a:off x="5668401" y="33003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88" name="Rectangle 45"/>
          <p:cNvSpPr>
            <a:spLocks noChangeArrowheads="1"/>
          </p:cNvSpPr>
          <p:nvPr/>
        </p:nvSpPr>
        <p:spPr bwMode="auto">
          <a:xfrm>
            <a:off x="5973201" y="3480937"/>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89" name="Rectangle 46"/>
          <p:cNvSpPr>
            <a:spLocks noChangeArrowheads="1"/>
          </p:cNvSpPr>
          <p:nvPr/>
        </p:nvSpPr>
        <p:spPr bwMode="auto">
          <a:xfrm>
            <a:off x="6176401" y="33906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0" name="Rectangle 47"/>
          <p:cNvSpPr>
            <a:spLocks noChangeArrowheads="1"/>
          </p:cNvSpPr>
          <p:nvPr/>
        </p:nvSpPr>
        <p:spPr bwMode="auto">
          <a:xfrm>
            <a:off x="5668401" y="3029381"/>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1" name="Rectangle 48"/>
          <p:cNvSpPr>
            <a:spLocks noChangeArrowheads="1"/>
          </p:cNvSpPr>
          <p:nvPr/>
        </p:nvSpPr>
        <p:spPr bwMode="auto">
          <a:xfrm>
            <a:off x="5668401" y="3480937"/>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2" name="Rectangle 49"/>
          <p:cNvSpPr>
            <a:spLocks noChangeArrowheads="1"/>
          </p:cNvSpPr>
          <p:nvPr/>
        </p:nvSpPr>
        <p:spPr bwMode="auto">
          <a:xfrm>
            <a:off x="5973201" y="33003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3" name="Rectangle 50"/>
          <p:cNvSpPr>
            <a:spLocks noChangeArrowheads="1"/>
          </p:cNvSpPr>
          <p:nvPr/>
        </p:nvSpPr>
        <p:spPr bwMode="auto">
          <a:xfrm>
            <a:off x="5770001" y="3571248"/>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4" name="Rectangle 51"/>
          <p:cNvSpPr>
            <a:spLocks noChangeArrowheads="1"/>
          </p:cNvSpPr>
          <p:nvPr/>
        </p:nvSpPr>
        <p:spPr bwMode="auto">
          <a:xfrm>
            <a:off x="5770001" y="3210004"/>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5" name="Rectangle 52"/>
          <p:cNvSpPr>
            <a:spLocks noChangeArrowheads="1"/>
          </p:cNvSpPr>
          <p:nvPr/>
        </p:nvSpPr>
        <p:spPr bwMode="auto">
          <a:xfrm>
            <a:off x="5770001" y="33906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grpSp>
        <p:nvGrpSpPr>
          <p:cNvPr id="23596" name="Group 53"/>
          <p:cNvGrpSpPr>
            <a:grpSpLocks/>
          </p:cNvGrpSpPr>
          <p:nvPr/>
        </p:nvGrpSpPr>
        <p:grpSpPr bwMode="auto">
          <a:xfrm>
            <a:off x="6278001" y="3480937"/>
            <a:ext cx="609600" cy="1083733"/>
            <a:chOff x="2304" y="1392"/>
            <a:chExt cx="288" cy="576"/>
          </a:xfrm>
        </p:grpSpPr>
        <p:sp>
          <p:nvSpPr>
            <p:cNvPr id="23664" name="Rectangle 54"/>
            <p:cNvSpPr>
              <a:spLocks noChangeArrowheads="1"/>
            </p:cNvSpPr>
            <p:nvPr/>
          </p:nvSpPr>
          <p:spPr bwMode="auto">
            <a:xfrm>
              <a:off x="2304" y="177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65" name="Rectangle 55"/>
            <p:cNvSpPr>
              <a:spLocks noChangeArrowheads="1"/>
            </p:cNvSpPr>
            <p:nvPr/>
          </p:nvSpPr>
          <p:spPr bwMode="auto">
            <a:xfrm>
              <a:off x="2448" y="1872"/>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66" name="Rectangle 56"/>
            <p:cNvSpPr>
              <a:spLocks noChangeArrowheads="1"/>
            </p:cNvSpPr>
            <p:nvPr/>
          </p:nvSpPr>
          <p:spPr bwMode="auto">
            <a:xfrm>
              <a:off x="2544" y="1824"/>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67" name="Rectangle 57"/>
            <p:cNvSpPr>
              <a:spLocks noChangeArrowheads="1"/>
            </p:cNvSpPr>
            <p:nvPr/>
          </p:nvSpPr>
          <p:spPr bwMode="auto">
            <a:xfrm>
              <a:off x="2400" y="1392"/>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68" name="Rectangle 58"/>
            <p:cNvSpPr>
              <a:spLocks noChangeArrowheads="1"/>
            </p:cNvSpPr>
            <p:nvPr/>
          </p:nvSpPr>
          <p:spPr bwMode="auto">
            <a:xfrm>
              <a:off x="2304" y="1872"/>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69" name="Rectangle 59"/>
            <p:cNvSpPr>
              <a:spLocks noChangeArrowheads="1"/>
            </p:cNvSpPr>
            <p:nvPr/>
          </p:nvSpPr>
          <p:spPr bwMode="auto">
            <a:xfrm>
              <a:off x="2448" y="1776"/>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0" name="Rectangle 60"/>
            <p:cNvSpPr>
              <a:spLocks noChangeArrowheads="1"/>
            </p:cNvSpPr>
            <p:nvPr/>
          </p:nvSpPr>
          <p:spPr bwMode="auto">
            <a:xfrm>
              <a:off x="2352" y="1920"/>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1" name="Rectangle 61"/>
            <p:cNvSpPr>
              <a:spLocks noChangeArrowheads="1"/>
            </p:cNvSpPr>
            <p:nvPr/>
          </p:nvSpPr>
          <p:spPr bwMode="auto">
            <a:xfrm>
              <a:off x="2352" y="1728"/>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72" name="Rectangle 62"/>
            <p:cNvSpPr>
              <a:spLocks noChangeArrowheads="1"/>
            </p:cNvSpPr>
            <p:nvPr/>
          </p:nvSpPr>
          <p:spPr bwMode="auto">
            <a:xfrm>
              <a:off x="2352" y="1824"/>
              <a:ext cx="48" cy="4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grpSp>
      <p:sp>
        <p:nvSpPr>
          <p:cNvPr id="23597" name="Rectangle 63"/>
          <p:cNvSpPr>
            <a:spLocks noChangeArrowheads="1"/>
          </p:cNvSpPr>
          <p:nvPr/>
        </p:nvSpPr>
        <p:spPr bwMode="auto">
          <a:xfrm>
            <a:off x="5871601" y="2939070"/>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8" name="Rectangle 64"/>
          <p:cNvSpPr>
            <a:spLocks noChangeArrowheads="1"/>
          </p:cNvSpPr>
          <p:nvPr/>
        </p:nvSpPr>
        <p:spPr bwMode="auto">
          <a:xfrm>
            <a:off x="6278001" y="2939070"/>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599" name="Rectangle 65"/>
          <p:cNvSpPr>
            <a:spLocks noChangeArrowheads="1"/>
          </p:cNvSpPr>
          <p:nvPr/>
        </p:nvSpPr>
        <p:spPr bwMode="auto">
          <a:xfrm>
            <a:off x="6887601" y="2939070"/>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0" name="Rectangle 66"/>
          <p:cNvSpPr>
            <a:spLocks noChangeArrowheads="1"/>
          </p:cNvSpPr>
          <p:nvPr/>
        </p:nvSpPr>
        <p:spPr bwMode="auto">
          <a:xfrm>
            <a:off x="6176401" y="3210004"/>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1" name="Rectangle 67"/>
          <p:cNvSpPr>
            <a:spLocks noChangeArrowheads="1"/>
          </p:cNvSpPr>
          <p:nvPr/>
        </p:nvSpPr>
        <p:spPr bwMode="auto">
          <a:xfrm>
            <a:off x="6481201" y="3029381"/>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2" name="Rectangle 68"/>
          <p:cNvSpPr>
            <a:spLocks noChangeArrowheads="1"/>
          </p:cNvSpPr>
          <p:nvPr/>
        </p:nvSpPr>
        <p:spPr bwMode="auto">
          <a:xfrm>
            <a:off x="6379601" y="31196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3" name="Rectangle 69"/>
          <p:cNvSpPr>
            <a:spLocks noChangeArrowheads="1"/>
          </p:cNvSpPr>
          <p:nvPr/>
        </p:nvSpPr>
        <p:spPr bwMode="auto">
          <a:xfrm>
            <a:off x="5871601" y="39324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4" name="Rectangle 70"/>
          <p:cNvSpPr>
            <a:spLocks noChangeArrowheads="1"/>
          </p:cNvSpPr>
          <p:nvPr/>
        </p:nvSpPr>
        <p:spPr bwMode="auto">
          <a:xfrm>
            <a:off x="6887601" y="4022804"/>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5" name="Rectangle 71"/>
          <p:cNvSpPr>
            <a:spLocks noChangeArrowheads="1"/>
          </p:cNvSpPr>
          <p:nvPr/>
        </p:nvSpPr>
        <p:spPr bwMode="auto">
          <a:xfrm>
            <a:off x="6481201" y="39324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6" name="Rectangle 72"/>
          <p:cNvSpPr>
            <a:spLocks noChangeArrowheads="1"/>
          </p:cNvSpPr>
          <p:nvPr/>
        </p:nvSpPr>
        <p:spPr bwMode="auto">
          <a:xfrm>
            <a:off x="6176401" y="41131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7" name="Rectangle 73"/>
          <p:cNvSpPr>
            <a:spLocks noChangeArrowheads="1"/>
          </p:cNvSpPr>
          <p:nvPr/>
        </p:nvSpPr>
        <p:spPr bwMode="auto">
          <a:xfrm>
            <a:off x="6278001" y="39324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08" name="Rectangle 74"/>
          <p:cNvSpPr>
            <a:spLocks noChangeArrowheads="1"/>
          </p:cNvSpPr>
          <p:nvPr/>
        </p:nvSpPr>
        <p:spPr bwMode="auto">
          <a:xfrm>
            <a:off x="7090801" y="33906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0" name="Rectangle 76"/>
          <p:cNvSpPr>
            <a:spLocks noChangeArrowheads="1"/>
          </p:cNvSpPr>
          <p:nvPr/>
        </p:nvSpPr>
        <p:spPr bwMode="auto">
          <a:xfrm>
            <a:off x="6074801" y="31196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1" name="Rectangle 77"/>
          <p:cNvSpPr>
            <a:spLocks noChangeArrowheads="1"/>
          </p:cNvSpPr>
          <p:nvPr/>
        </p:nvSpPr>
        <p:spPr bwMode="auto">
          <a:xfrm>
            <a:off x="6278001" y="33003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2" name="Rectangle 78"/>
          <p:cNvSpPr>
            <a:spLocks noChangeArrowheads="1"/>
          </p:cNvSpPr>
          <p:nvPr/>
        </p:nvSpPr>
        <p:spPr bwMode="auto">
          <a:xfrm>
            <a:off x="6481201" y="3480937"/>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3" name="Rectangle 79"/>
          <p:cNvSpPr>
            <a:spLocks noChangeArrowheads="1"/>
          </p:cNvSpPr>
          <p:nvPr/>
        </p:nvSpPr>
        <p:spPr bwMode="auto">
          <a:xfrm>
            <a:off x="6684401" y="3661559"/>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4" name="Rectangle 80"/>
          <p:cNvSpPr>
            <a:spLocks noChangeArrowheads="1"/>
          </p:cNvSpPr>
          <p:nvPr/>
        </p:nvSpPr>
        <p:spPr bwMode="auto">
          <a:xfrm>
            <a:off x="7084738" y="424369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5" name="Rectangle 81"/>
          <p:cNvSpPr>
            <a:spLocks noChangeArrowheads="1"/>
          </p:cNvSpPr>
          <p:nvPr/>
        </p:nvSpPr>
        <p:spPr bwMode="auto">
          <a:xfrm>
            <a:off x="7090801" y="4022804"/>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6" name="Rectangle 82"/>
          <p:cNvSpPr>
            <a:spLocks noChangeArrowheads="1"/>
          </p:cNvSpPr>
          <p:nvPr/>
        </p:nvSpPr>
        <p:spPr bwMode="auto">
          <a:xfrm>
            <a:off x="5871601" y="42034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7" name="Rectangle 83"/>
          <p:cNvSpPr>
            <a:spLocks noChangeArrowheads="1"/>
          </p:cNvSpPr>
          <p:nvPr/>
        </p:nvSpPr>
        <p:spPr bwMode="auto">
          <a:xfrm>
            <a:off x="6074801" y="41131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8" name="Rectangle 84"/>
          <p:cNvSpPr>
            <a:spLocks noChangeArrowheads="1"/>
          </p:cNvSpPr>
          <p:nvPr/>
        </p:nvSpPr>
        <p:spPr bwMode="auto">
          <a:xfrm>
            <a:off x="6074801" y="4022804"/>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19" name="Rectangle 85"/>
          <p:cNvSpPr>
            <a:spLocks noChangeArrowheads="1"/>
          </p:cNvSpPr>
          <p:nvPr/>
        </p:nvSpPr>
        <p:spPr bwMode="auto">
          <a:xfrm>
            <a:off x="6684401" y="39324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0" name="Rectangle 86"/>
          <p:cNvSpPr>
            <a:spLocks noChangeArrowheads="1"/>
          </p:cNvSpPr>
          <p:nvPr/>
        </p:nvSpPr>
        <p:spPr bwMode="auto">
          <a:xfrm>
            <a:off x="6887601" y="41131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1" name="Rectangle 87"/>
          <p:cNvSpPr>
            <a:spLocks noChangeArrowheads="1"/>
          </p:cNvSpPr>
          <p:nvPr/>
        </p:nvSpPr>
        <p:spPr bwMode="auto">
          <a:xfrm>
            <a:off x="5668401" y="41131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2" name="Rectangle 88"/>
          <p:cNvSpPr>
            <a:spLocks noChangeArrowheads="1"/>
          </p:cNvSpPr>
          <p:nvPr/>
        </p:nvSpPr>
        <p:spPr bwMode="auto">
          <a:xfrm>
            <a:off x="5566801" y="4384048"/>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3" name="Rectangle 89"/>
          <p:cNvSpPr>
            <a:spLocks noChangeArrowheads="1"/>
          </p:cNvSpPr>
          <p:nvPr/>
        </p:nvSpPr>
        <p:spPr bwMode="auto">
          <a:xfrm>
            <a:off x="5871601" y="3571248"/>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4" name="Rectangle 90"/>
          <p:cNvSpPr>
            <a:spLocks noChangeArrowheads="1"/>
          </p:cNvSpPr>
          <p:nvPr/>
        </p:nvSpPr>
        <p:spPr bwMode="auto">
          <a:xfrm>
            <a:off x="5566801" y="39324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5" name="Rectangle 91"/>
          <p:cNvSpPr>
            <a:spLocks noChangeArrowheads="1"/>
          </p:cNvSpPr>
          <p:nvPr/>
        </p:nvSpPr>
        <p:spPr bwMode="auto">
          <a:xfrm>
            <a:off x="6582801" y="311969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6" name="Rectangle 92"/>
          <p:cNvSpPr>
            <a:spLocks noChangeArrowheads="1"/>
          </p:cNvSpPr>
          <p:nvPr/>
        </p:nvSpPr>
        <p:spPr bwMode="auto">
          <a:xfrm>
            <a:off x="7090801" y="4474359"/>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7" name="Rectangle 93"/>
          <p:cNvSpPr>
            <a:spLocks noChangeArrowheads="1"/>
          </p:cNvSpPr>
          <p:nvPr/>
        </p:nvSpPr>
        <p:spPr bwMode="auto">
          <a:xfrm>
            <a:off x="5973201" y="4564670"/>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8" name="Rectangle 94"/>
          <p:cNvSpPr>
            <a:spLocks noChangeArrowheads="1"/>
          </p:cNvSpPr>
          <p:nvPr/>
        </p:nvSpPr>
        <p:spPr bwMode="auto">
          <a:xfrm>
            <a:off x="9652000" y="33906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29" name="Rectangle 95"/>
          <p:cNvSpPr>
            <a:spLocks noChangeArrowheads="1"/>
          </p:cNvSpPr>
          <p:nvPr/>
        </p:nvSpPr>
        <p:spPr bwMode="auto">
          <a:xfrm>
            <a:off x="10160000" y="4113115"/>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30" name="Rectangle 96"/>
          <p:cNvSpPr>
            <a:spLocks noChangeArrowheads="1"/>
          </p:cNvSpPr>
          <p:nvPr/>
        </p:nvSpPr>
        <p:spPr bwMode="auto">
          <a:xfrm>
            <a:off x="10058400" y="33906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31" name="Rectangle 97"/>
          <p:cNvSpPr>
            <a:spLocks noChangeArrowheads="1"/>
          </p:cNvSpPr>
          <p:nvPr/>
        </p:nvSpPr>
        <p:spPr bwMode="auto">
          <a:xfrm>
            <a:off x="10566400" y="3390626"/>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48" name="Line 114"/>
          <p:cNvSpPr>
            <a:spLocks noChangeShapeType="1"/>
          </p:cNvSpPr>
          <p:nvPr/>
        </p:nvSpPr>
        <p:spPr bwMode="auto">
          <a:xfrm>
            <a:off x="8711096" y="2126270"/>
            <a:ext cx="0" cy="22577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44"/>
          </a:p>
        </p:txBody>
      </p:sp>
      <p:sp>
        <p:nvSpPr>
          <p:cNvPr id="23649" name="Line 115"/>
          <p:cNvSpPr>
            <a:spLocks noChangeShapeType="1"/>
          </p:cNvSpPr>
          <p:nvPr/>
        </p:nvSpPr>
        <p:spPr bwMode="auto">
          <a:xfrm>
            <a:off x="3962400" y="2487515"/>
            <a:ext cx="474869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844"/>
          </a:p>
        </p:txBody>
      </p:sp>
      <p:sp>
        <p:nvSpPr>
          <p:cNvPr id="23650" name="Text Box 116"/>
          <p:cNvSpPr txBox="1">
            <a:spLocks noChangeArrowheads="1"/>
          </p:cNvSpPr>
          <p:nvPr/>
        </p:nvSpPr>
        <p:spPr bwMode="auto">
          <a:xfrm>
            <a:off x="5606960" y="1895464"/>
            <a:ext cx="1250663"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44" dirty="0"/>
              <a:t>Class 3</a:t>
            </a:r>
          </a:p>
        </p:txBody>
      </p:sp>
      <p:sp>
        <p:nvSpPr>
          <p:cNvPr id="23652" name="Text Box 118"/>
          <p:cNvSpPr txBox="1">
            <a:spLocks noChangeArrowheads="1"/>
          </p:cNvSpPr>
          <p:nvPr/>
        </p:nvSpPr>
        <p:spPr bwMode="auto">
          <a:xfrm>
            <a:off x="9702800" y="1874576"/>
            <a:ext cx="1250663"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44" dirty="0"/>
              <a:t>Class 1</a:t>
            </a:r>
          </a:p>
        </p:txBody>
      </p:sp>
      <p:sp>
        <p:nvSpPr>
          <p:cNvPr id="23653" name="Line 119"/>
          <p:cNvSpPr>
            <a:spLocks noChangeShapeType="1"/>
          </p:cNvSpPr>
          <p:nvPr/>
        </p:nvSpPr>
        <p:spPr bwMode="auto">
          <a:xfrm>
            <a:off x="8711096" y="2487515"/>
            <a:ext cx="287130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2844"/>
          </a:p>
        </p:txBody>
      </p:sp>
      <p:sp>
        <p:nvSpPr>
          <p:cNvPr id="23654" name="Line 120"/>
          <p:cNvSpPr>
            <a:spLocks noChangeShapeType="1"/>
          </p:cNvSpPr>
          <p:nvPr/>
        </p:nvSpPr>
        <p:spPr bwMode="auto">
          <a:xfrm>
            <a:off x="11582400" y="2126270"/>
            <a:ext cx="0" cy="7224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844"/>
          </a:p>
        </p:txBody>
      </p:sp>
      <p:sp>
        <p:nvSpPr>
          <p:cNvPr id="23658" name="Rectangle 124"/>
          <p:cNvSpPr>
            <a:spLocks noChangeArrowheads="1"/>
          </p:cNvSpPr>
          <p:nvPr/>
        </p:nvSpPr>
        <p:spPr bwMode="auto">
          <a:xfrm>
            <a:off x="6086090" y="4466833"/>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sp>
        <p:nvSpPr>
          <p:cNvPr id="23659" name="Rectangle 125"/>
          <p:cNvSpPr>
            <a:spLocks noChangeArrowheads="1"/>
          </p:cNvSpPr>
          <p:nvPr/>
        </p:nvSpPr>
        <p:spPr bwMode="auto">
          <a:xfrm>
            <a:off x="5965675" y="4384048"/>
            <a:ext cx="101600" cy="90311"/>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2844"/>
          </a:p>
        </p:txBody>
      </p:sp>
      <p:cxnSp>
        <p:nvCxnSpPr>
          <p:cNvPr id="4" name="Straight Connector 3">
            <a:extLst>
              <a:ext uri="{FF2B5EF4-FFF2-40B4-BE49-F238E27FC236}">
                <a16:creationId xmlns:a16="http://schemas.microsoft.com/office/drawing/2014/main" id="{87B72097-B591-4983-BFEC-4212BA80CCA2}"/>
              </a:ext>
            </a:extLst>
          </p:cNvPr>
          <p:cNvCxnSpPr/>
          <p:nvPr/>
        </p:nvCxnSpPr>
        <p:spPr>
          <a:xfrm>
            <a:off x="609599" y="3842181"/>
            <a:ext cx="335279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7C39E5C-B0B8-4F7E-894C-7A6781ADA45D}"/>
              </a:ext>
            </a:extLst>
          </p:cNvPr>
          <p:cNvCxnSpPr/>
          <p:nvPr/>
        </p:nvCxnSpPr>
        <p:spPr>
          <a:xfrm>
            <a:off x="8711096" y="3853159"/>
            <a:ext cx="335279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94F7491-746A-461E-8FA2-BEAE07763423}"/>
              </a:ext>
            </a:extLst>
          </p:cNvPr>
          <p:cNvCxnSpPr>
            <a:cxnSpLocks/>
          </p:cNvCxnSpPr>
          <p:nvPr/>
        </p:nvCxnSpPr>
        <p:spPr>
          <a:xfrm>
            <a:off x="3962395" y="3844219"/>
            <a:ext cx="4748706" cy="109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lowchart: Summing Junction 6">
            <a:extLst>
              <a:ext uri="{FF2B5EF4-FFF2-40B4-BE49-F238E27FC236}">
                <a16:creationId xmlns:a16="http://schemas.microsoft.com/office/drawing/2014/main" id="{5B94C117-C3DC-4705-AA41-A315A2869701}"/>
              </a:ext>
            </a:extLst>
          </p:cNvPr>
          <p:cNvSpPr/>
          <p:nvPr/>
        </p:nvSpPr>
        <p:spPr>
          <a:xfrm>
            <a:off x="3853066" y="3706714"/>
            <a:ext cx="253788" cy="27093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a:extLst>
              <a:ext uri="{FF2B5EF4-FFF2-40B4-BE49-F238E27FC236}">
                <a16:creationId xmlns:a16="http://schemas.microsoft.com/office/drawing/2014/main" id="{83DD4BB1-CD40-4283-AB42-C08051E088D0}"/>
              </a:ext>
            </a:extLst>
          </p:cNvPr>
          <p:cNvSpPr/>
          <p:nvPr/>
        </p:nvSpPr>
        <p:spPr>
          <a:xfrm>
            <a:off x="8584208" y="3706713"/>
            <a:ext cx="253788" cy="27093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9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0" y="485459"/>
            <a:ext cx="9495367" cy="673100"/>
          </a:xfrm>
        </p:spPr>
        <p:txBody>
          <a:bodyPr>
            <a:noAutofit/>
          </a:bodyPr>
          <a:lstStyle/>
          <a:p>
            <a:r>
              <a:rPr lang="en-US" sz="3200" dirty="0"/>
              <a:t>§192.634 Transmission lines: Onshore valve shut-off for rupture mitigation.</a:t>
            </a:r>
          </a:p>
        </p:txBody>
      </p:sp>
      <p:sp>
        <p:nvSpPr>
          <p:cNvPr id="5" name="Content Placeholder 4"/>
          <p:cNvSpPr>
            <a:spLocks noGrp="1"/>
          </p:cNvSpPr>
          <p:nvPr>
            <p:ph idx="1"/>
          </p:nvPr>
        </p:nvSpPr>
        <p:spPr>
          <a:xfrm>
            <a:off x="608352" y="1341120"/>
            <a:ext cx="10390573" cy="4935627"/>
          </a:xfrm>
        </p:spPr>
        <p:txBody>
          <a:bodyPr vert="horz" lIns="0" tIns="0" rIns="0" bIns="0" rtlCol="0">
            <a:normAutofit/>
          </a:bodyPr>
          <a:lstStyle/>
          <a:p>
            <a:r>
              <a:rPr lang="en-US" sz="3200" dirty="0">
                <a:effectLst/>
                <a:latin typeface="Times New Roman" panose="02020603050405020304" pitchFamily="18" charset="0"/>
                <a:ea typeface="Times New Roman" panose="02020603050405020304" pitchFamily="18" charset="0"/>
              </a:rPr>
              <a:t>(a)(2) </a:t>
            </a:r>
          </a:p>
          <a:p>
            <a:br>
              <a:rPr lang="en-US" dirty="0"/>
            </a:br>
            <a:r>
              <a:rPr lang="en-US" i="1" dirty="0">
                <a:latin typeface="Times New Roman" panose="02020603050405020304" pitchFamily="18" charset="0"/>
              </a:rPr>
              <a:t>Shut-off segment valve spacing</a:t>
            </a:r>
            <a:r>
              <a:rPr lang="en-US" dirty="0">
                <a:latin typeface="Times New Roman" panose="02020603050405020304" pitchFamily="18" charset="0"/>
              </a:rPr>
              <a:t>..</a:t>
            </a:r>
            <a:br>
              <a:rPr lang="en-US" dirty="0">
                <a:latin typeface="Times New Roman" panose="02020603050405020304" pitchFamily="18" charset="0"/>
              </a:rPr>
            </a:br>
            <a:endParaRPr lang="en-US" dirty="0">
              <a:latin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i</a:t>
            </a:r>
            <a:r>
              <a:rPr lang="en-US" sz="2800" dirty="0">
                <a:effectLst/>
                <a:latin typeface="Times New Roman" panose="02020603050405020304" pitchFamily="18" charset="0"/>
                <a:ea typeface="Times New Roman" panose="02020603050405020304" pitchFamily="18" charset="0"/>
              </a:rPr>
              <a:t>) Eight (8) miles for any Class 4 location, </a:t>
            </a:r>
            <a:br>
              <a:rPr lang="en-US" sz="2800" dirty="0">
                <a:effectLst/>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(ii) Fifteen (15) miles for any Class 3 location, or </a:t>
            </a:r>
            <a:br>
              <a:rPr lang="en-US" sz="2800" dirty="0">
                <a:effectLst/>
                <a:latin typeface="Times New Roman" panose="02020603050405020304" pitchFamily="18" charset="0"/>
                <a:ea typeface="Times New Roman" panose="02020603050405020304" pitchFamily="18" charset="0"/>
              </a:rPr>
            </a:b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(iii) Twenty (20) miles for all other locations.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11592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975" y="781550"/>
            <a:ext cx="11270140" cy="673100"/>
          </a:xfrm>
        </p:spPr>
        <p:txBody>
          <a:bodyPr>
            <a:noAutofit/>
          </a:bodyPr>
          <a:lstStyle/>
          <a:p>
            <a:r>
              <a:rPr lang="en-US" sz="3200" dirty="0"/>
              <a:t>§192.635 Notification of potential rupture.</a:t>
            </a:r>
            <a:br>
              <a:rPr lang="en-US" sz="2400" dirty="0"/>
            </a:br>
            <a:r>
              <a:rPr lang="en-US" sz="3200" dirty="0"/>
              <a:t>.</a:t>
            </a:r>
          </a:p>
        </p:txBody>
      </p:sp>
      <p:sp>
        <p:nvSpPr>
          <p:cNvPr id="5" name="Content Placeholder 4"/>
          <p:cNvSpPr>
            <a:spLocks noGrp="1"/>
          </p:cNvSpPr>
          <p:nvPr>
            <p:ph idx="1"/>
          </p:nvPr>
        </p:nvSpPr>
        <p:spPr>
          <a:xfrm>
            <a:off x="608352" y="1341120"/>
            <a:ext cx="10390573" cy="4935627"/>
          </a:xfrm>
        </p:spPr>
        <p:txBody>
          <a:bodyPr vert="horz" lIns="0" tIns="0" rIns="0" bIns="0" rtlCol="0">
            <a:normAutofit lnSpcReduction="10000"/>
          </a:bodyPr>
          <a:lstStyle/>
          <a:p>
            <a:r>
              <a:rPr lang="en-US" sz="3200" dirty="0">
                <a:effectLst/>
                <a:latin typeface="Times New Roman" panose="02020603050405020304" pitchFamily="18" charset="0"/>
                <a:ea typeface="Times New Roman" panose="02020603050405020304" pitchFamily="18" charset="0"/>
              </a:rPr>
              <a:t>(a)</a:t>
            </a:r>
            <a:r>
              <a:rPr lang="en-US" sz="3200" i="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rPr>
              <a:t>‘‘notification of potential rupture’’ refers to the notification of, or observation by, an operator (e.g., by or to its controller(s) in a control room, field personnel, nearby pipeline or utility personnel, the public, local responders, or public authorities)….</a:t>
            </a:r>
            <a:br>
              <a:rPr lang="en-US" sz="3200" dirty="0">
                <a:latin typeface="Times New Roman" panose="02020603050405020304" pitchFamily="18" charset="0"/>
              </a:rPr>
            </a:br>
            <a:endParaRPr lang="en-US" sz="3200" dirty="0">
              <a:latin typeface="Times New Roman" panose="02020603050405020304" pitchFamily="18" charset="0"/>
            </a:endParaRPr>
          </a:p>
          <a:p>
            <a:endParaRPr lang="en-US" sz="3200" i="1" dirty="0">
              <a:effectLst/>
              <a:latin typeface="Times New Roman" panose="02020603050405020304" pitchFamily="18" charset="0"/>
              <a:ea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endParaRPr>
          </a:p>
          <a:p>
            <a:br>
              <a:rPr lang="en-US" dirty="0"/>
            </a:br>
            <a:endParaRPr lang="en-US" dirty="0"/>
          </a:p>
          <a:p>
            <a:endParaRPr lang="en-US" dirty="0"/>
          </a:p>
          <a:p>
            <a:endParaRPr lang="en-US" dirty="0"/>
          </a:p>
          <a:p>
            <a:endParaRPr lang="en-US" dirty="0"/>
          </a:p>
        </p:txBody>
      </p:sp>
      <p:pic>
        <p:nvPicPr>
          <p:cNvPr id="3" name="Picture 2" descr="A picture containing person, indoor, blurry&#10;&#10;Description automatically generated">
            <a:extLst>
              <a:ext uri="{FF2B5EF4-FFF2-40B4-BE49-F238E27FC236}">
                <a16:creationId xmlns:a16="http://schemas.microsoft.com/office/drawing/2014/main" id="{BC9A00BB-AE64-4438-809A-BE02D6854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7120" y="3223183"/>
            <a:ext cx="4937760" cy="3294412"/>
          </a:xfrm>
          <a:prstGeom prst="rect">
            <a:avLst/>
          </a:prstGeom>
        </p:spPr>
      </p:pic>
    </p:spTree>
    <p:extLst>
      <p:ext uri="{BB962C8B-B14F-4D97-AF65-F5344CB8AC3E}">
        <p14:creationId xmlns:p14="http://schemas.microsoft.com/office/powerpoint/2010/main" val="4128265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975" y="781550"/>
            <a:ext cx="11270140" cy="673100"/>
          </a:xfrm>
        </p:spPr>
        <p:txBody>
          <a:bodyPr>
            <a:noAutofit/>
          </a:bodyPr>
          <a:lstStyle/>
          <a:p>
            <a:r>
              <a:rPr lang="en-US" sz="3200" dirty="0"/>
              <a:t>§192.635 Notification of potential rupture.</a:t>
            </a:r>
            <a:br>
              <a:rPr lang="en-US" sz="2400" dirty="0"/>
            </a:br>
            <a:r>
              <a:rPr lang="en-US" sz="3200" dirty="0"/>
              <a:t>.</a:t>
            </a:r>
          </a:p>
        </p:txBody>
      </p:sp>
      <p:sp>
        <p:nvSpPr>
          <p:cNvPr id="5" name="Content Placeholder 4"/>
          <p:cNvSpPr>
            <a:spLocks noGrp="1"/>
          </p:cNvSpPr>
          <p:nvPr>
            <p:ph idx="1"/>
          </p:nvPr>
        </p:nvSpPr>
        <p:spPr>
          <a:xfrm>
            <a:off x="608352" y="1341120"/>
            <a:ext cx="8239557" cy="4935627"/>
          </a:xfrm>
        </p:spPr>
        <p:txBody>
          <a:bodyPr vert="horz" lIns="0" tIns="0" rIns="0" bIns="0" rtlCol="0">
            <a:normAutofit fontScale="25000" lnSpcReduction="20000"/>
          </a:bodyPr>
          <a:lstStyle/>
          <a:p>
            <a:r>
              <a:rPr lang="en-US" sz="11200" dirty="0">
                <a:effectLst/>
                <a:latin typeface="Times New Roman" panose="02020603050405020304" pitchFamily="18" charset="0"/>
                <a:ea typeface="Times New Roman" panose="02020603050405020304" pitchFamily="18" charset="0"/>
              </a:rPr>
              <a:t>(a)</a:t>
            </a:r>
            <a:r>
              <a:rPr lang="en-US" sz="11200" i="1" dirty="0">
                <a:effectLst/>
                <a:latin typeface="Times New Roman" panose="02020603050405020304" pitchFamily="18" charset="0"/>
                <a:ea typeface="Times New Roman" panose="02020603050405020304" pitchFamily="18" charset="0"/>
              </a:rPr>
              <a:t>….</a:t>
            </a:r>
            <a:r>
              <a:rPr lang="en-US" sz="4400" dirty="0">
                <a:effectLst/>
                <a:latin typeface="Times New Roman" panose="02020603050405020304" pitchFamily="18" charset="0"/>
                <a:ea typeface="Times New Roman" panose="02020603050405020304" pitchFamily="18" charset="0"/>
              </a:rPr>
              <a:t> </a:t>
            </a:r>
            <a:r>
              <a:rPr lang="en-US" sz="11200" dirty="0">
                <a:effectLst/>
                <a:latin typeface="Times New Roman" panose="02020603050405020304" pitchFamily="18" charset="0"/>
                <a:ea typeface="Times New Roman" panose="02020603050405020304" pitchFamily="18" charset="0"/>
              </a:rPr>
              <a:t>Al</a:t>
            </a:r>
            <a:r>
              <a:rPr lang="en-US" sz="11200" dirty="0">
                <a:latin typeface="Times New Roman" panose="02020603050405020304" pitchFamily="18" charset="0"/>
                <a:ea typeface="Times New Roman" panose="02020603050405020304" pitchFamily="18" charset="0"/>
              </a:rPr>
              <a:t>so includes:</a:t>
            </a:r>
          </a:p>
          <a:p>
            <a:endParaRPr lang="en-US" sz="11200" dirty="0">
              <a:latin typeface="Times New Roman" panose="02020603050405020304" pitchFamily="18" charset="0"/>
            </a:endParaRPr>
          </a:p>
          <a:p>
            <a:r>
              <a:rPr lang="en-US" sz="11200" dirty="0">
                <a:latin typeface="Times New Roman" panose="02020603050405020304" pitchFamily="18" charset="0"/>
              </a:rPr>
              <a:t>Indication of a potential unintentional or uncontrolled release of a large volume of gas from a pipeline:</a:t>
            </a:r>
          </a:p>
          <a:p>
            <a:endParaRPr lang="en-US" sz="11200" dirty="0">
              <a:latin typeface="Times New Roman" panose="02020603050405020304" pitchFamily="18" charset="0"/>
            </a:endParaRPr>
          </a:p>
          <a:p>
            <a:pPr marL="514350" indent="-514350"/>
            <a:r>
              <a:rPr lang="en-US" sz="11200" dirty="0">
                <a:latin typeface="Times New Roman" panose="02020603050405020304" pitchFamily="18" charset="0"/>
              </a:rPr>
              <a:t>(1) Pressure loss outside of the pipeline’s normal operating pressures</a:t>
            </a:r>
            <a:br>
              <a:rPr lang="en-US" sz="11200" dirty="0">
                <a:latin typeface="Times New Roman" panose="02020603050405020304" pitchFamily="18" charset="0"/>
              </a:rPr>
            </a:br>
            <a:endParaRPr lang="en-US" sz="11200" dirty="0">
              <a:latin typeface="Times New Roman" panose="02020603050405020304" pitchFamily="18" charset="0"/>
            </a:endParaRPr>
          </a:p>
          <a:p>
            <a:pPr marL="514350" indent="-514350"/>
            <a:r>
              <a:rPr lang="en-US" sz="11200" dirty="0">
                <a:latin typeface="Times New Roman" panose="02020603050405020304" pitchFamily="18" charset="0"/>
              </a:rPr>
              <a:t>(2) Flow rate change, pressure change, equipment function, or other pipeline instrumentation indication</a:t>
            </a:r>
          </a:p>
          <a:p>
            <a:pPr marL="514350" indent="-514350"/>
            <a:endParaRPr lang="en-US" sz="11200" dirty="0">
              <a:latin typeface="Times New Roman" panose="02020603050405020304" pitchFamily="18" charset="0"/>
            </a:endParaRPr>
          </a:p>
          <a:p>
            <a:pPr marL="514350" indent="-514350"/>
            <a:r>
              <a:rPr lang="en-US" sz="11200" dirty="0">
                <a:latin typeface="Times New Roman" panose="02020603050405020304" pitchFamily="18" charset="0"/>
              </a:rPr>
              <a:t>(3) Rapid release of a large volume of gas, a fire, or an explosion in the immediate vicinity of the pipeline.</a:t>
            </a:r>
          </a:p>
          <a:p>
            <a:endParaRPr lang="en-US" sz="3200" dirty="0">
              <a:latin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endParaRPr>
          </a:p>
          <a:p>
            <a:br>
              <a:rPr lang="en-US" dirty="0"/>
            </a:br>
            <a:endParaRPr lang="en-US" dirty="0"/>
          </a:p>
          <a:p>
            <a:endParaRPr lang="en-US" dirty="0"/>
          </a:p>
          <a:p>
            <a:endParaRPr lang="en-US" dirty="0"/>
          </a:p>
          <a:p>
            <a:endParaRPr lang="en-US" dirty="0"/>
          </a:p>
        </p:txBody>
      </p:sp>
      <p:pic>
        <p:nvPicPr>
          <p:cNvPr id="3" name="Picture 2" descr="A picture containing clock, device, gauge, attached&#10;&#10;Description automatically generated">
            <a:extLst>
              <a:ext uri="{FF2B5EF4-FFF2-40B4-BE49-F238E27FC236}">
                <a16:creationId xmlns:a16="http://schemas.microsoft.com/office/drawing/2014/main" id="{B033D423-A587-416B-86F7-235D1851A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6286" y="3881846"/>
            <a:ext cx="2981325" cy="3810000"/>
          </a:xfrm>
          <a:prstGeom prst="rect">
            <a:avLst/>
          </a:prstGeom>
        </p:spPr>
      </p:pic>
    </p:spTree>
    <p:extLst>
      <p:ext uri="{BB962C8B-B14F-4D97-AF65-F5344CB8AC3E}">
        <p14:creationId xmlns:p14="http://schemas.microsoft.com/office/powerpoint/2010/main" val="879235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975" y="781550"/>
            <a:ext cx="11270140" cy="673100"/>
          </a:xfrm>
        </p:spPr>
        <p:txBody>
          <a:bodyPr>
            <a:noAutofit/>
          </a:bodyPr>
          <a:lstStyle/>
          <a:p>
            <a:r>
              <a:rPr lang="en-US" sz="2400" dirty="0"/>
              <a:t>§192.636 Transmission lines: Response to a rupture; capabilities of rupture-mitigation valves (RMVs) or alternative equivalent technologies.</a:t>
            </a:r>
            <a:br>
              <a:rPr lang="en-US" sz="2400" dirty="0"/>
            </a:br>
            <a:r>
              <a:rPr lang="en-US" sz="3200" dirty="0"/>
              <a:t>.</a:t>
            </a:r>
          </a:p>
        </p:txBody>
      </p:sp>
      <p:sp>
        <p:nvSpPr>
          <p:cNvPr id="5" name="Content Placeholder 4"/>
          <p:cNvSpPr>
            <a:spLocks noGrp="1"/>
          </p:cNvSpPr>
          <p:nvPr>
            <p:ph idx="1"/>
          </p:nvPr>
        </p:nvSpPr>
        <p:spPr>
          <a:xfrm>
            <a:off x="608352" y="887413"/>
            <a:ext cx="10390573" cy="4935627"/>
          </a:xfrm>
        </p:spPr>
        <p:txBody>
          <a:bodyPr vert="horz" lIns="0" tIns="0" rIns="0" bIns="0" rtlCol="0">
            <a:normAutofit/>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574675" marR="0" indent="-574675">
              <a:spcBef>
                <a:spcPts val="0"/>
              </a:spcBef>
              <a:spcAft>
                <a:spcPts val="0"/>
              </a:spcAft>
            </a:pPr>
            <a:r>
              <a:rPr lang="en-US" sz="3200" dirty="0">
                <a:effectLst/>
                <a:latin typeface="Times New Roman" panose="02020603050405020304" pitchFamily="18" charset="0"/>
                <a:ea typeface="Times New Roman" panose="02020603050405020304" pitchFamily="18" charset="0"/>
              </a:rPr>
              <a:t>(b) </a:t>
            </a:r>
            <a:r>
              <a:rPr lang="en-US" sz="3200" i="1" dirty="0">
                <a:effectLst/>
                <a:latin typeface="Times New Roman" panose="02020603050405020304" pitchFamily="18" charset="0"/>
                <a:ea typeface="Times New Roman" panose="02020603050405020304" pitchFamily="18" charset="0"/>
              </a:rPr>
              <a:t>Rupture identification and valve shut-off time.</a:t>
            </a:r>
            <a:r>
              <a:rPr lang="en-US" sz="3200" dirty="0">
                <a:effectLst/>
                <a:latin typeface="Times New Roman" panose="02020603050405020304" pitchFamily="18" charset="0"/>
                <a:ea typeface="Times New Roman" panose="02020603050405020304" pitchFamily="18" charset="0"/>
              </a:rPr>
              <a:t> An operator must, as soon as practicable but within 30 minutes of rupture identification (§192.615(a)(12)), fully close any RMVs …..</a:t>
            </a:r>
          </a:p>
          <a:p>
            <a:endParaRPr lang="en-US" sz="3200" dirty="0">
              <a:effectLst/>
              <a:latin typeface="Times New Roman" panose="02020603050405020304" pitchFamily="18" charset="0"/>
              <a:ea typeface="Times New Roman" panose="02020603050405020304" pitchFamily="18" charset="0"/>
            </a:endParaRPr>
          </a:p>
          <a:p>
            <a:br>
              <a:rPr lang="en-US" dirty="0"/>
            </a:br>
            <a:endParaRPr lang="en-US" dirty="0"/>
          </a:p>
          <a:p>
            <a:endParaRPr lang="en-US" dirty="0"/>
          </a:p>
          <a:p>
            <a:endParaRPr lang="en-US" dirty="0"/>
          </a:p>
          <a:p>
            <a:endParaRPr lang="en-US" dirty="0"/>
          </a:p>
        </p:txBody>
      </p:sp>
      <p:pic>
        <p:nvPicPr>
          <p:cNvPr id="3" name="Picture 2" descr="A picture containing outdoor, grass, ground, person&#10;&#10;Description automatically generated">
            <a:extLst>
              <a:ext uri="{FF2B5EF4-FFF2-40B4-BE49-F238E27FC236}">
                <a16:creationId xmlns:a16="http://schemas.microsoft.com/office/drawing/2014/main" id="{4A213FFB-D5E9-4DD0-B851-55167F272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778" y="3204754"/>
            <a:ext cx="5868166" cy="3300843"/>
          </a:xfrm>
          <a:prstGeom prst="rect">
            <a:avLst/>
          </a:prstGeom>
        </p:spPr>
      </p:pic>
    </p:spTree>
    <p:extLst>
      <p:ext uri="{BB962C8B-B14F-4D97-AF65-F5344CB8AC3E}">
        <p14:creationId xmlns:p14="http://schemas.microsoft.com/office/powerpoint/2010/main" val="1301436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975" y="781550"/>
            <a:ext cx="11270140" cy="673100"/>
          </a:xfrm>
        </p:spPr>
        <p:txBody>
          <a:bodyPr>
            <a:noAutofit/>
          </a:bodyPr>
          <a:lstStyle/>
          <a:p>
            <a:r>
              <a:rPr lang="en-US" sz="2400" dirty="0"/>
              <a:t>§192.636 Transmission lines: Response to a rupture; capabilities of rupture-mitigation valves (RMVs) or alternative equivalent technologies.</a:t>
            </a:r>
            <a:br>
              <a:rPr lang="en-US" sz="2400" dirty="0"/>
            </a:br>
            <a:r>
              <a:rPr lang="en-US" sz="3200" dirty="0"/>
              <a:t>.</a:t>
            </a:r>
          </a:p>
        </p:txBody>
      </p:sp>
      <p:sp>
        <p:nvSpPr>
          <p:cNvPr id="5" name="Content Placeholder 4"/>
          <p:cNvSpPr>
            <a:spLocks noGrp="1"/>
          </p:cNvSpPr>
          <p:nvPr>
            <p:ph idx="1"/>
          </p:nvPr>
        </p:nvSpPr>
        <p:spPr>
          <a:xfrm>
            <a:off x="5347063" y="1341120"/>
            <a:ext cx="5651862" cy="4935627"/>
          </a:xfrm>
        </p:spPr>
        <p:txBody>
          <a:bodyPr vert="horz" lIns="0" tIns="0" rIns="0" bIns="0" rtlCol="0">
            <a:normAutofit fontScale="92500"/>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461963" marR="0" indent="-461963">
              <a:spcBef>
                <a:spcPts val="0"/>
              </a:spcBef>
              <a:spcAft>
                <a:spcPts val="0"/>
              </a:spcAft>
            </a:pPr>
            <a:r>
              <a:rPr lang="en-US" sz="2800" dirty="0">
                <a:effectLst/>
                <a:latin typeface="Times New Roman" panose="02020603050405020304" pitchFamily="18" charset="0"/>
                <a:ea typeface="Times New Roman" panose="02020603050405020304" pitchFamily="18" charset="0"/>
              </a:rPr>
              <a:t>(f) </a:t>
            </a:r>
            <a:r>
              <a:rPr lang="en-US" sz="2800" i="1" dirty="0">
                <a:effectLst/>
                <a:latin typeface="Times New Roman" panose="02020603050405020304" pitchFamily="18" charset="0"/>
                <a:ea typeface="Times New Roman" panose="02020603050405020304" pitchFamily="18" charset="0"/>
              </a:rPr>
              <a:t>Flow modeling for automatic shutoff valves</a:t>
            </a:r>
            <a:r>
              <a:rPr lang="en-US" sz="2800" dirty="0">
                <a:effectLst/>
                <a:latin typeface="Times New Roman" panose="02020603050405020304" pitchFamily="18" charset="0"/>
                <a:ea typeface="Times New Roman" panose="02020603050405020304" pitchFamily="18" charset="0"/>
              </a:rPr>
              <a:t>. Prior to using an ASV as an RMV, an operator must conduct flow modeling for the shut-off segment and any laterals that feed the shut-off segment, so that the valve will close within 30 minutes or less….</a:t>
            </a:r>
            <a:endParaRPr lang="en-US" sz="4400" dirty="0">
              <a:effectLst/>
              <a:latin typeface="Times New Roman" panose="02020603050405020304" pitchFamily="18" charset="0"/>
              <a:ea typeface="Times New Roman" panose="02020603050405020304" pitchFamily="18" charset="0"/>
            </a:endParaRPr>
          </a:p>
          <a:p>
            <a:br>
              <a:rPr lang="en-US" sz="4800" dirty="0"/>
            </a:br>
            <a:endParaRPr lang="en-US" sz="4800" dirty="0"/>
          </a:p>
          <a:p>
            <a:endParaRPr lang="en-US" dirty="0"/>
          </a:p>
          <a:p>
            <a:endParaRPr lang="en-US" dirty="0"/>
          </a:p>
          <a:p>
            <a:endParaRPr lang="en-US" dirty="0"/>
          </a:p>
        </p:txBody>
      </p:sp>
      <p:pic>
        <p:nvPicPr>
          <p:cNvPr id="3" name="Picture 2" descr="Diagram, engineering drawing&#10;&#10;Description automatically generated">
            <a:extLst>
              <a:ext uri="{FF2B5EF4-FFF2-40B4-BE49-F238E27FC236}">
                <a16:creationId xmlns:a16="http://schemas.microsoft.com/office/drawing/2014/main" id="{32CB06D8-9A0A-4573-A9A0-6CA8FA39A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51" y="2656114"/>
            <a:ext cx="4459383" cy="2560833"/>
          </a:xfrm>
          <a:prstGeom prst="rect">
            <a:avLst/>
          </a:prstGeom>
        </p:spPr>
      </p:pic>
    </p:spTree>
    <p:extLst>
      <p:ext uri="{BB962C8B-B14F-4D97-AF65-F5344CB8AC3E}">
        <p14:creationId xmlns:p14="http://schemas.microsoft.com/office/powerpoint/2010/main" val="2400229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611339-3F43-488D-B4E1-7DE7DDC71D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601"/>
          <a:stretch/>
        </p:blipFill>
        <p:spPr>
          <a:xfrm>
            <a:off x="0" y="-82059"/>
            <a:ext cx="12192000" cy="6980699"/>
          </a:xfrm>
          <a:prstGeom prst="rect">
            <a:avLst/>
          </a:prstGeom>
        </p:spPr>
      </p:pic>
      <p:sp>
        <p:nvSpPr>
          <p:cNvPr id="12" name="TextBox 11">
            <a:extLst>
              <a:ext uri="{FF2B5EF4-FFF2-40B4-BE49-F238E27FC236}">
                <a16:creationId xmlns:a16="http://schemas.microsoft.com/office/drawing/2014/main" id="{DC751F8F-7EFA-409C-86DF-5CFDB5D6224C}"/>
              </a:ext>
            </a:extLst>
          </p:cNvPr>
          <p:cNvSpPr txBox="1"/>
          <p:nvPr/>
        </p:nvSpPr>
        <p:spPr>
          <a:xfrm>
            <a:off x="3642535" y="1444862"/>
            <a:ext cx="7859972" cy="2985433"/>
          </a:xfrm>
          <a:prstGeom prst="rect">
            <a:avLst/>
          </a:prstGeom>
          <a:noFill/>
        </p:spPr>
        <p:txBody>
          <a:bodyPr wrap="none" rtlCol="0">
            <a:spAutoFit/>
          </a:bodyPr>
          <a:lstStyle/>
          <a:p>
            <a:r>
              <a:rPr lang="en-US" sz="3200" b="1" dirty="0"/>
              <a:t>Tyler Dean</a:t>
            </a:r>
          </a:p>
          <a:p>
            <a:endParaRPr lang="en-US" sz="3200" b="1" dirty="0"/>
          </a:p>
          <a:p>
            <a:r>
              <a:rPr lang="en-US" sz="2400" b="1" dirty="0"/>
              <a:t>Training Instructor, PHMSA Training &amp; Qualifications</a:t>
            </a:r>
          </a:p>
          <a:p>
            <a:endParaRPr lang="en-US" sz="2800" b="1" dirty="0"/>
          </a:p>
          <a:p>
            <a:r>
              <a:rPr lang="en-US" sz="2400" b="1" dirty="0"/>
              <a:t>(405) 627-6752 (Mobile)</a:t>
            </a:r>
          </a:p>
          <a:p>
            <a:endParaRPr lang="en-US" sz="2400" b="1" dirty="0"/>
          </a:p>
          <a:p>
            <a:r>
              <a:rPr lang="en-US" sz="2400" b="1" dirty="0">
                <a:hlinkClick r:id="rId3"/>
              </a:rPr>
              <a:t>tyler.dean@dot.gov</a:t>
            </a:r>
            <a:endParaRPr lang="en-US" sz="2400" b="1" dirty="0"/>
          </a:p>
        </p:txBody>
      </p:sp>
      <p:pic>
        <p:nvPicPr>
          <p:cNvPr id="13" name="Picture 12" descr="A person with a beard and glasses&#10;&#10;Description automatically generated with medium confidence">
            <a:extLst>
              <a:ext uri="{FF2B5EF4-FFF2-40B4-BE49-F238E27FC236}">
                <a16:creationId xmlns:a16="http://schemas.microsoft.com/office/drawing/2014/main" id="{87A68876-852F-4074-9607-6AB6E70256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803" y="1444862"/>
            <a:ext cx="2390038" cy="2987548"/>
          </a:xfrm>
          <a:prstGeom prst="rect">
            <a:avLst/>
          </a:prstGeom>
        </p:spPr>
      </p:pic>
    </p:spTree>
    <p:extLst>
      <p:ext uri="{BB962C8B-B14F-4D97-AF65-F5344CB8AC3E}">
        <p14:creationId xmlns:p14="http://schemas.microsoft.com/office/powerpoint/2010/main" val="34107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Part 195 – Key Sections</a:t>
            </a:r>
          </a:p>
        </p:txBody>
      </p:sp>
      <p:sp>
        <p:nvSpPr>
          <p:cNvPr id="5" name="Content Placeholder 4"/>
          <p:cNvSpPr>
            <a:spLocks noGrp="1"/>
          </p:cNvSpPr>
          <p:nvPr>
            <p:ph idx="1"/>
          </p:nvPr>
        </p:nvSpPr>
        <p:spPr>
          <a:xfrm>
            <a:off x="495141" y="1323702"/>
            <a:ext cx="4442620" cy="5791201"/>
          </a:xfrm>
        </p:spPr>
        <p:txBody>
          <a:bodyPr vert="horz" lIns="0" tIns="0" rIns="0" bIns="0" rtlCol="0">
            <a:normAutofit fontScale="32500" lnSpcReduction="20000"/>
          </a:bodyPr>
          <a:lstStyle/>
          <a:p>
            <a:endParaRPr lang="en-US" dirty="0"/>
          </a:p>
          <a:p>
            <a:r>
              <a:rPr lang="en-US" sz="8600" dirty="0"/>
              <a:t>§19</a:t>
            </a:r>
            <a:r>
              <a:rPr lang="en-US" sz="8800" dirty="0"/>
              <a:t>5.417 Notification of potential rupture.</a:t>
            </a:r>
            <a:br>
              <a:rPr lang="en-US" sz="8800" dirty="0"/>
            </a:br>
            <a:endParaRPr lang="en-US" sz="8800" dirty="0"/>
          </a:p>
          <a:p>
            <a:r>
              <a:rPr lang="en-US" sz="8800" dirty="0"/>
              <a:t>§195.418 Valves: Onshore valve shut-off for rupture mitigation..</a:t>
            </a:r>
          </a:p>
          <a:p>
            <a:endParaRPr lang="en-US" sz="8800" dirty="0"/>
          </a:p>
          <a:p>
            <a:r>
              <a:rPr lang="en-US" sz="8900" dirty="0"/>
              <a:t>§195.419 Valve capabilities.</a:t>
            </a:r>
          </a:p>
          <a:p>
            <a:endParaRPr lang="en-US" sz="7400" dirty="0"/>
          </a:p>
          <a:p>
            <a:pPr marL="0" marR="34290">
              <a:spcBef>
                <a:spcPts val="0"/>
              </a:spcBef>
              <a:spcAft>
                <a:spcPts val="0"/>
              </a:spcAft>
              <a:tabLst>
                <a:tab pos="22860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sz="7400" dirty="0"/>
          </a:p>
          <a:p>
            <a:endParaRPr lang="en-US" dirty="0"/>
          </a:p>
          <a:p>
            <a:endParaRPr lang="en-US" dirty="0"/>
          </a:p>
          <a:p>
            <a:br>
              <a:rPr lang="en-US" dirty="0"/>
            </a:br>
            <a:endParaRPr lang="en-US" dirty="0"/>
          </a:p>
          <a:p>
            <a:endParaRPr lang="en-US" dirty="0"/>
          </a:p>
          <a:p>
            <a:endParaRPr lang="en-US" dirty="0"/>
          </a:p>
          <a:p>
            <a:endParaRPr lang="en-US" dirty="0"/>
          </a:p>
        </p:txBody>
      </p:sp>
      <p:pic>
        <p:nvPicPr>
          <p:cNvPr id="3" name="Picture 2" descr="A picture containing sky, outdoor, boat&#10;&#10;Description automatically generated">
            <a:extLst>
              <a:ext uri="{FF2B5EF4-FFF2-40B4-BE49-F238E27FC236}">
                <a16:creationId xmlns:a16="http://schemas.microsoft.com/office/drawing/2014/main" id="{733C0626-F6A4-45E9-90B0-29BD417E8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901" y="2555941"/>
            <a:ext cx="6672013" cy="3753418"/>
          </a:xfrm>
          <a:prstGeom prst="rect">
            <a:avLst/>
          </a:prstGeom>
        </p:spPr>
      </p:pic>
    </p:spTree>
    <p:extLst>
      <p:ext uri="{BB962C8B-B14F-4D97-AF65-F5344CB8AC3E}">
        <p14:creationId xmlns:p14="http://schemas.microsoft.com/office/powerpoint/2010/main" val="2495755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975" y="781550"/>
            <a:ext cx="11270140" cy="673100"/>
          </a:xfrm>
        </p:spPr>
        <p:txBody>
          <a:bodyPr>
            <a:noAutofit/>
          </a:bodyPr>
          <a:lstStyle/>
          <a:p>
            <a:r>
              <a:rPr lang="en-US" sz="3200" dirty="0"/>
              <a:t>§195.417 Notification of potential rupture.</a:t>
            </a:r>
            <a:br>
              <a:rPr lang="en-US" sz="2400" dirty="0"/>
            </a:br>
            <a:r>
              <a:rPr lang="en-US" sz="3200" dirty="0"/>
              <a:t>.</a:t>
            </a:r>
          </a:p>
        </p:txBody>
      </p:sp>
      <p:sp>
        <p:nvSpPr>
          <p:cNvPr id="5" name="Content Placeholder 4"/>
          <p:cNvSpPr>
            <a:spLocks noGrp="1"/>
          </p:cNvSpPr>
          <p:nvPr>
            <p:ph idx="1"/>
          </p:nvPr>
        </p:nvSpPr>
        <p:spPr>
          <a:xfrm>
            <a:off x="608352" y="1341120"/>
            <a:ext cx="10390573" cy="4935627"/>
          </a:xfrm>
        </p:spPr>
        <p:txBody>
          <a:bodyPr vert="horz" lIns="0" tIns="0" rIns="0" bIns="0" rtlCol="0">
            <a:normAutofit/>
          </a:bodyPr>
          <a:lstStyle/>
          <a:p>
            <a:r>
              <a:rPr lang="en-US" sz="3200" dirty="0">
                <a:effectLst/>
                <a:latin typeface="Times New Roman" panose="02020603050405020304" pitchFamily="18" charset="0"/>
                <a:ea typeface="Times New Roman" panose="02020603050405020304" pitchFamily="18" charset="0"/>
              </a:rPr>
              <a:t>(a)</a:t>
            </a:r>
            <a:r>
              <a:rPr lang="en-US" sz="3200" i="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rPr>
              <a:t>notification of potential rupture refers to the notification of, or observation by, an operator (e.g., by or to its controller(s) in a control room, field personnel, nearby pipeline or utility personnel, the public, local responders, or public authorities)….</a:t>
            </a:r>
            <a:br>
              <a:rPr lang="en-US" sz="3200" dirty="0">
                <a:latin typeface="Times New Roman" panose="02020603050405020304" pitchFamily="18" charset="0"/>
              </a:rPr>
            </a:br>
            <a:endParaRPr lang="en-US" sz="3200" dirty="0">
              <a:latin typeface="Times New Roman" panose="02020603050405020304" pitchFamily="18" charset="0"/>
            </a:endParaRPr>
          </a:p>
          <a:p>
            <a:endParaRPr lang="en-US" sz="3200" i="1" dirty="0">
              <a:effectLst/>
              <a:latin typeface="Times New Roman" panose="02020603050405020304" pitchFamily="18" charset="0"/>
              <a:ea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endParaRPr>
          </a:p>
          <a:p>
            <a:br>
              <a:rPr lang="en-US" dirty="0"/>
            </a:br>
            <a:endParaRPr lang="en-US" dirty="0"/>
          </a:p>
          <a:p>
            <a:endParaRPr lang="en-US" dirty="0"/>
          </a:p>
          <a:p>
            <a:endParaRPr lang="en-US" dirty="0"/>
          </a:p>
          <a:p>
            <a:endParaRPr lang="en-US" dirty="0"/>
          </a:p>
        </p:txBody>
      </p:sp>
      <p:pic>
        <p:nvPicPr>
          <p:cNvPr id="6" name="Picture 5" descr="A person sitting at a desk with several computer monitors&#10;&#10;Description automatically generated with low confidence">
            <a:extLst>
              <a:ext uri="{FF2B5EF4-FFF2-40B4-BE49-F238E27FC236}">
                <a16:creationId xmlns:a16="http://schemas.microsoft.com/office/drawing/2014/main" id="{2AD70CD8-B01C-4BB4-B542-229833649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126" y="3496870"/>
            <a:ext cx="7680960" cy="3047337"/>
          </a:xfrm>
          <a:prstGeom prst="rect">
            <a:avLst/>
          </a:prstGeom>
        </p:spPr>
      </p:pic>
    </p:spTree>
    <p:extLst>
      <p:ext uri="{BB962C8B-B14F-4D97-AF65-F5344CB8AC3E}">
        <p14:creationId xmlns:p14="http://schemas.microsoft.com/office/powerpoint/2010/main" val="341562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975" y="781550"/>
            <a:ext cx="11270140" cy="673100"/>
          </a:xfrm>
        </p:spPr>
        <p:txBody>
          <a:bodyPr>
            <a:noAutofit/>
          </a:bodyPr>
          <a:lstStyle/>
          <a:p>
            <a:r>
              <a:rPr lang="en-US" sz="3200" dirty="0"/>
              <a:t>§195.417 Notification of potential rupture.</a:t>
            </a:r>
            <a:br>
              <a:rPr lang="en-US" sz="2400" dirty="0"/>
            </a:br>
            <a:r>
              <a:rPr lang="en-US" sz="3200" dirty="0"/>
              <a:t>.</a:t>
            </a:r>
          </a:p>
        </p:txBody>
      </p:sp>
      <p:sp>
        <p:nvSpPr>
          <p:cNvPr id="5" name="Content Placeholder 4"/>
          <p:cNvSpPr>
            <a:spLocks noGrp="1"/>
          </p:cNvSpPr>
          <p:nvPr>
            <p:ph idx="1"/>
          </p:nvPr>
        </p:nvSpPr>
        <p:spPr>
          <a:xfrm>
            <a:off x="529975" y="1309529"/>
            <a:ext cx="6889728" cy="4238941"/>
          </a:xfrm>
        </p:spPr>
        <p:txBody>
          <a:bodyPr vert="horz" lIns="0" tIns="0" rIns="0" bIns="0" rtlCol="0">
            <a:normAutofit fontScale="25000" lnSpcReduction="20000"/>
          </a:bodyPr>
          <a:lstStyle/>
          <a:p>
            <a:r>
              <a:rPr lang="en-US" sz="9600" dirty="0">
                <a:effectLst/>
                <a:latin typeface="Times New Roman" panose="02020603050405020304" pitchFamily="18" charset="0"/>
                <a:ea typeface="Times New Roman" panose="02020603050405020304" pitchFamily="18" charset="0"/>
              </a:rPr>
              <a:t>(a)</a:t>
            </a:r>
            <a:r>
              <a:rPr lang="en-US" sz="9600" i="1" dirty="0">
                <a:effectLst/>
                <a:latin typeface="Times New Roman" panose="02020603050405020304" pitchFamily="18" charset="0"/>
                <a:ea typeface="Times New Roman" panose="02020603050405020304" pitchFamily="18" charset="0"/>
              </a:rPr>
              <a:t>….</a:t>
            </a:r>
            <a:r>
              <a:rPr lang="en-US" sz="4000" dirty="0">
                <a:effectLst/>
                <a:latin typeface="Times New Roman" panose="02020603050405020304" pitchFamily="18" charset="0"/>
                <a:ea typeface="Times New Roman" panose="02020603050405020304" pitchFamily="18" charset="0"/>
              </a:rPr>
              <a:t> </a:t>
            </a:r>
            <a:r>
              <a:rPr lang="en-US" sz="9600" dirty="0">
                <a:effectLst/>
                <a:latin typeface="Times New Roman" panose="02020603050405020304" pitchFamily="18" charset="0"/>
                <a:ea typeface="Times New Roman" panose="02020603050405020304" pitchFamily="18" charset="0"/>
              </a:rPr>
              <a:t>Al</a:t>
            </a:r>
            <a:r>
              <a:rPr lang="en-US" sz="9600" dirty="0">
                <a:latin typeface="Times New Roman" panose="02020603050405020304" pitchFamily="18" charset="0"/>
                <a:ea typeface="Times New Roman" panose="02020603050405020304" pitchFamily="18" charset="0"/>
              </a:rPr>
              <a:t>so includes:</a:t>
            </a:r>
          </a:p>
          <a:p>
            <a:r>
              <a:rPr lang="en-US" sz="9600" dirty="0">
                <a:latin typeface="Times New Roman" panose="02020603050405020304" pitchFamily="18" charset="0"/>
              </a:rPr>
              <a:t>Indication of a potential unintentional or uncontrolled release of a large volume of hazardous liquids from a pipeline:</a:t>
            </a:r>
          </a:p>
          <a:p>
            <a:endParaRPr lang="en-US" sz="9600" dirty="0">
              <a:latin typeface="Times New Roman" panose="02020603050405020304" pitchFamily="18" charset="0"/>
            </a:endParaRPr>
          </a:p>
          <a:p>
            <a:pPr marL="514350" indent="-514350"/>
            <a:r>
              <a:rPr lang="en-US" sz="9600" dirty="0">
                <a:latin typeface="Times New Roman" panose="02020603050405020304" pitchFamily="18" charset="0"/>
              </a:rPr>
              <a:t>(1) Pressure loss outside of the pipeline’s normal operating pressures</a:t>
            </a:r>
            <a:br>
              <a:rPr lang="en-US" sz="9600" dirty="0">
                <a:latin typeface="Times New Roman" panose="02020603050405020304" pitchFamily="18" charset="0"/>
              </a:rPr>
            </a:br>
            <a:endParaRPr lang="en-US" sz="9600" dirty="0">
              <a:latin typeface="Times New Roman" panose="02020603050405020304" pitchFamily="18" charset="0"/>
            </a:endParaRPr>
          </a:p>
          <a:p>
            <a:pPr marL="514350" indent="-514350"/>
            <a:r>
              <a:rPr lang="en-US" sz="9600" dirty="0">
                <a:latin typeface="Times New Roman" panose="02020603050405020304" pitchFamily="18" charset="0"/>
              </a:rPr>
              <a:t>(2) Flow rate change, pressure change, equipment function, or other pipeline instrumentation indication</a:t>
            </a:r>
          </a:p>
          <a:p>
            <a:pPr marL="514350" indent="-514350"/>
            <a:endParaRPr lang="en-US" sz="9600" dirty="0">
              <a:latin typeface="Times New Roman" panose="02020603050405020304" pitchFamily="18" charset="0"/>
            </a:endParaRPr>
          </a:p>
          <a:p>
            <a:pPr marL="514350" indent="-514350"/>
            <a:r>
              <a:rPr lang="en-US" sz="9600" dirty="0">
                <a:latin typeface="Times New Roman" panose="02020603050405020304" pitchFamily="18" charset="0"/>
              </a:rPr>
              <a:t>(3) Rapid release of a large volume of hazardous liquid, a fire, or an explosion in the immediate vicinity of the pipeline.</a:t>
            </a:r>
          </a:p>
          <a:p>
            <a:endParaRPr lang="en-US" sz="2800" dirty="0">
              <a:latin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endParaRPr>
          </a:p>
          <a:p>
            <a:br>
              <a:rPr lang="en-US" dirty="0"/>
            </a:br>
            <a:endParaRPr lang="en-US" dirty="0"/>
          </a:p>
          <a:p>
            <a:endParaRPr lang="en-US" dirty="0"/>
          </a:p>
          <a:p>
            <a:endParaRPr lang="en-US" dirty="0"/>
          </a:p>
          <a:p>
            <a:endParaRPr lang="en-US" dirty="0"/>
          </a:p>
        </p:txBody>
      </p:sp>
      <p:pic>
        <p:nvPicPr>
          <p:cNvPr id="6" name="Picture 5" descr="Aerial view of a swimming pool&#10;&#10;Description automatically generated with low confidence">
            <a:extLst>
              <a:ext uri="{FF2B5EF4-FFF2-40B4-BE49-F238E27FC236}">
                <a16:creationId xmlns:a16="http://schemas.microsoft.com/office/drawing/2014/main" id="{3BA68B01-911D-42AB-B8F5-013D06301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495" y="2524552"/>
            <a:ext cx="4410620" cy="3150443"/>
          </a:xfrm>
          <a:prstGeom prst="rect">
            <a:avLst/>
          </a:prstGeom>
        </p:spPr>
      </p:pic>
    </p:spTree>
    <p:extLst>
      <p:ext uri="{BB962C8B-B14F-4D97-AF65-F5344CB8AC3E}">
        <p14:creationId xmlns:p14="http://schemas.microsoft.com/office/powerpoint/2010/main" val="1713421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0" y="485459"/>
            <a:ext cx="9495367" cy="673100"/>
          </a:xfrm>
        </p:spPr>
        <p:txBody>
          <a:bodyPr>
            <a:noAutofit/>
          </a:bodyPr>
          <a:lstStyle/>
          <a:p>
            <a:r>
              <a:rPr lang="en-US" sz="3200" dirty="0"/>
              <a:t>§195.418 Valves: Onshore valve shut-off for rupture mitigation.</a:t>
            </a:r>
          </a:p>
        </p:txBody>
      </p:sp>
      <p:sp>
        <p:nvSpPr>
          <p:cNvPr id="5" name="Content Placeholder 4"/>
          <p:cNvSpPr>
            <a:spLocks noGrp="1"/>
          </p:cNvSpPr>
          <p:nvPr>
            <p:ph idx="1"/>
          </p:nvPr>
        </p:nvSpPr>
        <p:spPr>
          <a:xfrm>
            <a:off x="495140" y="1436914"/>
            <a:ext cx="11008883" cy="4935627"/>
          </a:xfrm>
        </p:spPr>
        <p:txBody>
          <a:bodyPr vert="horz" lIns="0" tIns="0" rIns="0" bIns="0" rtlCol="0">
            <a:normAutofit fontScale="92500" lnSpcReduction="10000"/>
          </a:bodyPr>
          <a:lstStyle/>
          <a:p>
            <a:r>
              <a:rPr lang="en-US" dirty="0"/>
              <a:t>(a) </a:t>
            </a:r>
            <a:r>
              <a:rPr lang="en-US" i="1" dirty="0"/>
              <a:t>Applicability:</a:t>
            </a:r>
          </a:p>
          <a:p>
            <a:pPr marL="571500" indent="-344488">
              <a:buFont typeface="Arial" panose="020B0604020202020204" pitchFamily="34" charset="0"/>
              <a:buChar char="•"/>
            </a:pPr>
            <a:r>
              <a:rPr lang="en-US" dirty="0"/>
              <a:t>New or Entirely Replaced hazardous liquid pipelines</a:t>
            </a:r>
          </a:p>
          <a:p>
            <a:pPr marL="571500" indent="-344488">
              <a:buFont typeface="Arial" panose="020B0604020202020204" pitchFamily="34" charset="0"/>
              <a:buChar char="•"/>
            </a:pPr>
            <a:r>
              <a:rPr lang="en-US" dirty="0"/>
              <a:t>≥ 6”</a:t>
            </a:r>
          </a:p>
          <a:p>
            <a:pPr marL="571500" indent="-344488">
              <a:buFont typeface="Arial" panose="020B0604020202020204" pitchFamily="34" charset="0"/>
              <a:buChar char="•"/>
            </a:pPr>
            <a:r>
              <a:rPr lang="en-US" dirty="0"/>
              <a:t>Could affect or are in an HCA</a:t>
            </a:r>
          </a:p>
          <a:p>
            <a:pPr marL="571500" indent="-344488">
              <a:buFont typeface="Arial" panose="020B0604020202020204" pitchFamily="34" charset="0"/>
              <a:buChar char="•"/>
            </a:pPr>
            <a:r>
              <a:rPr lang="en-US" dirty="0"/>
              <a:t>Installed after April 10, 2023</a:t>
            </a:r>
            <a:br>
              <a:rPr lang="en-US" dirty="0"/>
            </a:br>
            <a:endParaRPr lang="en-US" dirty="0"/>
          </a:p>
          <a:p>
            <a:pPr marL="227012"/>
            <a:r>
              <a:rPr lang="en-US" i="1" dirty="0"/>
              <a:t>Exempt:</a:t>
            </a:r>
            <a:r>
              <a:rPr lang="en-US" dirty="0"/>
              <a:t> Regulated rural gathering that does not cross water. (</a:t>
            </a:r>
            <a:r>
              <a:rPr lang="en-US" sz="3600" dirty="0"/>
              <a:t>§§ </a:t>
            </a:r>
            <a:r>
              <a:rPr lang="en-US" dirty="0"/>
              <a:t>195.11(b)(ii) &amp; 195.260(e))</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2864441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a:effectLst/>
                <a:latin typeface="Times New Roman" panose="02020603050405020304" pitchFamily="18" charset="0"/>
                <a:ea typeface="Times New Roman" panose="02020603050405020304" pitchFamily="18" charset="0"/>
              </a:rPr>
              <a:t>§195.2  Definitions.</a:t>
            </a:r>
            <a:endParaRPr lang="en-US" dirty="0"/>
          </a:p>
        </p:txBody>
      </p:sp>
      <p:sp>
        <p:nvSpPr>
          <p:cNvPr id="5" name="Content Placeholder 4"/>
          <p:cNvSpPr>
            <a:spLocks noGrp="1"/>
          </p:cNvSpPr>
          <p:nvPr>
            <p:ph idx="1"/>
          </p:nvPr>
        </p:nvSpPr>
        <p:spPr>
          <a:xfrm>
            <a:off x="495141" y="1436914"/>
            <a:ext cx="10390572" cy="4935627"/>
          </a:xfrm>
        </p:spPr>
        <p:txBody>
          <a:bodyPr vert="horz" lIns="0" tIns="0" rIns="0" bIns="0" rtlCol="0">
            <a:normAutofit/>
          </a:bodyPr>
          <a:lstStyle/>
          <a:p>
            <a:pPr marL="0" marR="0">
              <a:spcBef>
                <a:spcPts val="0"/>
              </a:spcBef>
              <a:spcAft>
                <a:spcPts val="0"/>
              </a:spcAft>
              <a:tabLst>
                <a:tab pos="228600" algn="l"/>
                <a:tab pos="685800" algn="l"/>
                <a:tab pos="1143000" algn="l"/>
                <a:tab pos="5937885" algn="r"/>
              </a:tabLst>
            </a:pPr>
            <a:r>
              <a:rPr lang="en-US" dirty="0">
                <a:effectLst/>
                <a:latin typeface="Times New Roman" panose="02020603050405020304" pitchFamily="18" charset="0"/>
                <a:ea typeface="Times New Roman" panose="02020603050405020304" pitchFamily="18" charset="0"/>
              </a:rPr>
              <a:t>	</a:t>
            </a:r>
            <a:r>
              <a:rPr lang="en-US" sz="3200" b="1" i="1" dirty="0">
                <a:effectLst/>
                <a:latin typeface="Times New Roman" panose="02020603050405020304" pitchFamily="18" charset="0"/>
                <a:ea typeface="Times New Roman" panose="02020603050405020304" pitchFamily="18" charset="0"/>
                <a:cs typeface="Times New Roman" panose="02020603050405020304" pitchFamily="18" charset="0"/>
              </a:rPr>
              <a:t>Entirely replaced onshore hazardous liquid or carbon dioxide pipeline segments,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for the purposes of §§ 195.258, 195.260, and 195.418, means where 2 or more miles of pipe, in the aggregate, have been replaced within any 5 contiguous miles within any 24-month period.</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pic>
        <p:nvPicPr>
          <p:cNvPr id="6" name="Picture 5" descr="A picture containing sky, outdoor, ground, rock&#10;&#10;Description automatically generated">
            <a:extLst>
              <a:ext uri="{FF2B5EF4-FFF2-40B4-BE49-F238E27FC236}">
                <a16:creationId xmlns:a16="http://schemas.microsoft.com/office/drawing/2014/main" id="{F556D1CF-D15B-4AEA-AFEB-EE8544D5BA0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244600"/>
            <a:ext cx="12192000" cy="8102600"/>
          </a:xfrm>
          <a:prstGeom prst="rect">
            <a:avLst/>
          </a:prstGeom>
        </p:spPr>
      </p:pic>
    </p:spTree>
    <p:extLst>
      <p:ext uri="{BB962C8B-B14F-4D97-AF65-F5344CB8AC3E}">
        <p14:creationId xmlns:p14="http://schemas.microsoft.com/office/powerpoint/2010/main" val="3622612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0" y="485459"/>
            <a:ext cx="9495367" cy="673100"/>
          </a:xfrm>
        </p:spPr>
        <p:txBody>
          <a:bodyPr>
            <a:noAutofit/>
          </a:bodyPr>
          <a:lstStyle/>
          <a:p>
            <a:r>
              <a:rPr lang="en-US" sz="3200" dirty="0"/>
              <a:t>§195.418 Valves: Onshore valve shut-off for rupture mitigation.</a:t>
            </a:r>
          </a:p>
        </p:txBody>
      </p:sp>
      <p:sp>
        <p:nvSpPr>
          <p:cNvPr id="5" name="Content Placeholder 4"/>
          <p:cNvSpPr>
            <a:spLocks noGrp="1"/>
          </p:cNvSpPr>
          <p:nvPr>
            <p:ph idx="1"/>
          </p:nvPr>
        </p:nvSpPr>
        <p:spPr>
          <a:xfrm>
            <a:off x="495140" y="1436914"/>
            <a:ext cx="10390573" cy="4935627"/>
          </a:xfrm>
        </p:spPr>
        <p:txBody>
          <a:bodyPr vert="horz" lIns="0" tIns="0" rIns="0" bIns="0" rtlCol="0">
            <a:normAutofit/>
          </a:bodyPr>
          <a:lstStyle/>
          <a:p>
            <a:r>
              <a:rPr lang="en-US" sz="3200" dirty="0">
                <a:effectLst/>
                <a:latin typeface="Times New Roman" panose="02020603050405020304" pitchFamily="18" charset="0"/>
                <a:ea typeface="Times New Roman" panose="02020603050405020304" pitchFamily="18" charset="0"/>
              </a:rPr>
              <a:t>(b)(1) </a:t>
            </a:r>
          </a:p>
          <a:p>
            <a:r>
              <a:rPr lang="en-US" sz="3200" i="1" dirty="0">
                <a:effectLst/>
                <a:latin typeface="Times New Roman" panose="02020603050405020304" pitchFamily="18" charset="0"/>
                <a:ea typeface="Times New Roman" panose="02020603050405020304" pitchFamily="18" charset="0"/>
              </a:rPr>
              <a:t>Shut-off segment</a:t>
            </a:r>
            <a:r>
              <a:rPr lang="en-US" sz="3200" dirty="0">
                <a:effectLst/>
                <a:latin typeface="Times New Roman" panose="02020603050405020304" pitchFamily="18" charset="0"/>
                <a:ea typeface="Times New Roman" panose="02020603050405020304" pitchFamily="18" charset="0"/>
              </a:rPr>
              <a:t>. For purposes of this section, a ‘‘shut-off segment’’ </a:t>
            </a:r>
            <a:r>
              <a:rPr lang="en-US" sz="3200" dirty="0">
                <a:latin typeface="Times New Roman" panose="02020603050405020304" pitchFamily="18" charset="0"/>
              </a:rPr>
              <a:t>means the segment of pipeline located between the upstream valve closest to the upstream endpoint of the replaced pipeline segment in the HCA or the pipeline segment that could affect an HCA and the downstream valve closest to the downstream endpoint of the replaced pipeline segment of the HCA……</a:t>
            </a:r>
          </a:p>
          <a:p>
            <a:endParaRPr lang="en-US" dirty="0"/>
          </a:p>
          <a:p>
            <a:endParaRPr lang="en-US" dirty="0"/>
          </a:p>
          <a:p>
            <a:endParaRPr lang="en-US" dirty="0"/>
          </a:p>
        </p:txBody>
      </p:sp>
    </p:spTree>
    <p:extLst>
      <p:ext uri="{BB962C8B-B14F-4D97-AF65-F5344CB8AC3E}">
        <p14:creationId xmlns:p14="http://schemas.microsoft.com/office/powerpoint/2010/main" val="630736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7" name="Text Box 123"/>
          <p:cNvSpPr txBox="1">
            <a:spLocks noChangeArrowheads="1"/>
          </p:cNvSpPr>
          <p:nvPr/>
        </p:nvSpPr>
        <p:spPr bwMode="auto">
          <a:xfrm>
            <a:off x="648366" y="405989"/>
            <a:ext cx="3275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600" i="1" dirty="0">
                <a:solidFill>
                  <a:srgbClr val="FF0000"/>
                </a:solidFill>
                <a:effectLst/>
                <a:latin typeface="Times New Roman" panose="02020603050405020304" pitchFamily="18" charset="0"/>
                <a:ea typeface="Times New Roman" panose="02020603050405020304" pitchFamily="18" charset="0"/>
              </a:rPr>
              <a:t>Shut-off segment</a:t>
            </a:r>
            <a:endParaRPr lang="en-US" altLang="en-US" sz="2844" b="1" dirty="0">
              <a:solidFill>
                <a:srgbClr val="FF0000"/>
              </a:solidFill>
            </a:endParaRPr>
          </a:p>
        </p:txBody>
      </p:sp>
      <p:sp>
        <p:nvSpPr>
          <p:cNvPr id="23650" name="Text Box 116"/>
          <p:cNvSpPr txBox="1">
            <a:spLocks noChangeArrowheads="1"/>
          </p:cNvSpPr>
          <p:nvPr/>
        </p:nvSpPr>
        <p:spPr bwMode="auto">
          <a:xfrm>
            <a:off x="5702754" y="2446905"/>
            <a:ext cx="954107"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44" dirty="0"/>
              <a:t>HCA</a:t>
            </a:r>
          </a:p>
        </p:txBody>
      </p:sp>
      <p:cxnSp>
        <p:nvCxnSpPr>
          <p:cNvPr id="4" name="Straight Connector 3">
            <a:extLst>
              <a:ext uri="{FF2B5EF4-FFF2-40B4-BE49-F238E27FC236}">
                <a16:creationId xmlns:a16="http://schemas.microsoft.com/office/drawing/2014/main" id="{87B72097-B591-4983-BFEC-4212BA80CCA2}"/>
              </a:ext>
            </a:extLst>
          </p:cNvPr>
          <p:cNvCxnSpPr/>
          <p:nvPr/>
        </p:nvCxnSpPr>
        <p:spPr>
          <a:xfrm>
            <a:off x="609599" y="3842181"/>
            <a:ext cx="335279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7C39E5C-B0B8-4F7E-894C-7A6781ADA45D}"/>
              </a:ext>
            </a:extLst>
          </p:cNvPr>
          <p:cNvCxnSpPr/>
          <p:nvPr/>
        </p:nvCxnSpPr>
        <p:spPr>
          <a:xfrm>
            <a:off x="8711096" y="3853159"/>
            <a:ext cx="335279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94F7491-746A-461E-8FA2-BEAE07763423}"/>
              </a:ext>
            </a:extLst>
          </p:cNvPr>
          <p:cNvCxnSpPr>
            <a:cxnSpLocks/>
          </p:cNvCxnSpPr>
          <p:nvPr/>
        </p:nvCxnSpPr>
        <p:spPr>
          <a:xfrm>
            <a:off x="3962395" y="3844219"/>
            <a:ext cx="4748706" cy="109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Flowchart: Summing Junction 6">
            <a:extLst>
              <a:ext uri="{FF2B5EF4-FFF2-40B4-BE49-F238E27FC236}">
                <a16:creationId xmlns:a16="http://schemas.microsoft.com/office/drawing/2014/main" id="{5B94C117-C3DC-4705-AA41-A315A2869701}"/>
              </a:ext>
            </a:extLst>
          </p:cNvPr>
          <p:cNvSpPr/>
          <p:nvPr/>
        </p:nvSpPr>
        <p:spPr>
          <a:xfrm>
            <a:off x="3853066" y="3706714"/>
            <a:ext cx="253788" cy="27093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Summing Junction 139">
            <a:extLst>
              <a:ext uri="{FF2B5EF4-FFF2-40B4-BE49-F238E27FC236}">
                <a16:creationId xmlns:a16="http://schemas.microsoft.com/office/drawing/2014/main" id="{83DD4BB1-CD40-4283-AB42-C08051E088D0}"/>
              </a:ext>
            </a:extLst>
          </p:cNvPr>
          <p:cNvSpPr/>
          <p:nvPr/>
        </p:nvSpPr>
        <p:spPr>
          <a:xfrm>
            <a:off x="8584208" y="3706713"/>
            <a:ext cx="253788" cy="270931"/>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4AE510F6-F556-4FF2-A70C-6523E06D5286}"/>
              </a:ext>
            </a:extLst>
          </p:cNvPr>
          <p:cNvSpPr/>
          <p:nvPr/>
        </p:nvSpPr>
        <p:spPr>
          <a:xfrm>
            <a:off x="3065116" y="2256897"/>
            <a:ext cx="5862885" cy="3281754"/>
          </a:xfrm>
          <a:custGeom>
            <a:avLst/>
            <a:gdLst>
              <a:gd name="connsiteX0" fmla="*/ 1463341 w 5862885"/>
              <a:gd name="connsiteY0" fmla="*/ 2071263 h 3281754"/>
              <a:gd name="connsiteX1" fmla="*/ 1506884 w 5862885"/>
              <a:gd name="connsiteY1" fmla="*/ 2062554 h 3281754"/>
              <a:gd name="connsiteX2" fmla="*/ 1829101 w 5862885"/>
              <a:gd name="connsiteY2" fmla="*/ 1958052 h 3281754"/>
              <a:gd name="connsiteX3" fmla="*/ 1776850 w 5862885"/>
              <a:gd name="connsiteY3" fmla="*/ 1661960 h 3281754"/>
              <a:gd name="connsiteX4" fmla="*/ 1750724 w 5862885"/>
              <a:gd name="connsiteY4" fmla="*/ 1505206 h 3281754"/>
              <a:gd name="connsiteX5" fmla="*/ 1776850 w 5862885"/>
              <a:gd name="connsiteY5" fmla="*/ 1374577 h 3281754"/>
              <a:gd name="connsiteX6" fmla="*/ 2099067 w 5862885"/>
              <a:gd name="connsiteY6" fmla="*/ 1122029 h 3281754"/>
              <a:gd name="connsiteX7" fmla="*/ 2273238 w 5862885"/>
              <a:gd name="connsiteY7" fmla="*/ 1095903 h 3281754"/>
              <a:gd name="connsiteX8" fmla="*/ 2508370 w 5862885"/>
              <a:gd name="connsiteY8" fmla="*/ 1130737 h 3281754"/>
              <a:gd name="connsiteX9" fmla="*/ 3170221 w 5862885"/>
              <a:gd name="connsiteY9" fmla="*/ 1095903 h 3281754"/>
              <a:gd name="connsiteX10" fmla="*/ 3457604 w 5862885"/>
              <a:gd name="connsiteY10" fmla="*/ 1008817 h 3281754"/>
              <a:gd name="connsiteX11" fmla="*/ 3535981 w 5862885"/>
              <a:gd name="connsiteY11" fmla="*/ 947857 h 3281754"/>
              <a:gd name="connsiteX12" fmla="*/ 3657901 w 5862885"/>
              <a:gd name="connsiteY12" fmla="*/ 843354 h 3281754"/>
              <a:gd name="connsiteX13" fmla="*/ 3901741 w 5862885"/>
              <a:gd name="connsiteY13" fmla="*/ 669183 h 3281754"/>
              <a:gd name="connsiteX14" fmla="*/ 4006244 w 5862885"/>
              <a:gd name="connsiteY14" fmla="*/ 616932 h 3281754"/>
              <a:gd name="connsiteX15" fmla="*/ 4633261 w 5862885"/>
              <a:gd name="connsiteY15" fmla="*/ 346966 h 3281754"/>
              <a:gd name="connsiteX16" fmla="*/ 4781307 w 5862885"/>
              <a:gd name="connsiteY16" fmla="*/ 277297 h 3281754"/>
              <a:gd name="connsiteX17" fmla="*/ 4894518 w 5862885"/>
              <a:gd name="connsiteY17" fmla="*/ 225046 h 3281754"/>
              <a:gd name="connsiteX18" fmla="*/ 5216735 w 5862885"/>
              <a:gd name="connsiteY18" fmla="*/ 50874 h 3281754"/>
              <a:gd name="connsiteX19" fmla="*/ 5634747 w 5862885"/>
              <a:gd name="connsiteY19" fmla="*/ 7332 h 3281754"/>
              <a:gd name="connsiteX20" fmla="*/ 5826335 w 5862885"/>
              <a:gd name="connsiteY20" fmla="*/ 16040 h 3281754"/>
              <a:gd name="connsiteX21" fmla="*/ 5861170 w 5862885"/>
              <a:gd name="connsiteY21" fmla="*/ 137960 h 3281754"/>
              <a:gd name="connsiteX22" fmla="*/ 5695707 w 5862885"/>
              <a:gd name="connsiteY22" fmla="*/ 364383 h 3281754"/>
              <a:gd name="connsiteX23" fmla="*/ 5565078 w 5862885"/>
              <a:gd name="connsiteY23" fmla="*/ 590806 h 3281754"/>
              <a:gd name="connsiteX24" fmla="*/ 5347364 w 5862885"/>
              <a:gd name="connsiteY24" fmla="*/ 747560 h 3281754"/>
              <a:gd name="connsiteX25" fmla="*/ 5051273 w 5862885"/>
              <a:gd name="connsiteY25" fmla="*/ 991400 h 3281754"/>
              <a:gd name="connsiteX26" fmla="*/ 4946770 w 5862885"/>
              <a:gd name="connsiteY26" fmla="*/ 1078486 h 3281754"/>
              <a:gd name="connsiteX27" fmla="*/ 4833558 w 5862885"/>
              <a:gd name="connsiteY27" fmla="*/ 1217823 h 3281754"/>
              <a:gd name="connsiteX28" fmla="*/ 4502633 w 5862885"/>
              <a:gd name="connsiteY28" fmla="*/ 1688086 h 3281754"/>
              <a:gd name="connsiteX29" fmla="*/ 4311044 w 5862885"/>
              <a:gd name="connsiteY29" fmla="*/ 1931926 h 3281754"/>
              <a:gd name="connsiteX30" fmla="*/ 4032370 w 5862885"/>
              <a:gd name="connsiteY30" fmla="*/ 2106097 h 3281754"/>
              <a:gd name="connsiteX31" fmla="*/ 3736278 w 5862885"/>
              <a:gd name="connsiteY31" fmla="*/ 2184474 h 3281754"/>
              <a:gd name="connsiteX32" fmla="*/ 2987341 w 5862885"/>
              <a:gd name="connsiteY32" fmla="*/ 2323812 h 3281754"/>
              <a:gd name="connsiteX33" fmla="*/ 2490953 w 5862885"/>
              <a:gd name="connsiteY33" fmla="*/ 2428314 h 3281754"/>
              <a:gd name="connsiteX34" fmla="*/ 2325490 w 5862885"/>
              <a:gd name="connsiteY34" fmla="*/ 2524109 h 3281754"/>
              <a:gd name="connsiteX35" fmla="*/ 2125193 w 5862885"/>
              <a:gd name="connsiteY35" fmla="*/ 2672154 h 3281754"/>
              <a:gd name="connsiteX36" fmla="*/ 1863935 w 5862885"/>
              <a:gd name="connsiteY36" fmla="*/ 2976954 h 3281754"/>
              <a:gd name="connsiteX37" fmla="*/ 1576553 w 5862885"/>
              <a:gd name="connsiteY37" fmla="*/ 3229503 h 3281754"/>
              <a:gd name="connsiteX38" fmla="*/ 1384964 w 5862885"/>
              <a:gd name="connsiteY38" fmla="*/ 3264337 h 3281754"/>
              <a:gd name="connsiteX39" fmla="*/ 1167250 w 5862885"/>
              <a:gd name="connsiteY39" fmla="*/ 3273046 h 3281754"/>
              <a:gd name="connsiteX40" fmla="*/ 993078 w 5862885"/>
              <a:gd name="connsiteY40" fmla="*/ 3281754 h 3281754"/>
              <a:gd name="connsiteX41" fmla="*/ 435730 w 5862885"/>
              <a:gd name="connsiteY41" fmla="*/ 3159834 h 3281754"/>
              <a:gd name="connsiteX42" fmla="*/ 261558 w 5862885"/>
              <a:gd name="connsiteY42" fmla="*/ 3133709 h 3281754"/>
              <a:gd name="connsiteX43" fmla="*/ 17718 w 5862885"/>
              <a:gd name="connsiteY43" fmla="*/ 3055332 h 3281754"/>
              <a:gd name="connsiteX44" fmla="*/ 301 w 5862885"/>
              <a:gd name="connsiteY44" fmla="*/ 3029206 h 3281754"/>
              <a:gd name="connsiteX45" fmla="*/ 191890 w 5862885"/>
              <a:gd name="connsiteY45" fmla="*/ 2837617 h 3281754"/>
              <a:gd name="connsiteX46" fmla="*/ 287684 w 5862885"/>
              <a:gd name="connsiteY46" fmla="*/ 2767949 h 3281754"/>
              <a:gd name="connsiteX47" fmla="*/ 592484 w 5862885"/>
              <a:gd name="connsiteY47" fmla="*/ 2646029 h 3281754"/>
              <a:gd name="connsiteX48" fmla="*/ 731821 w 5862885"/>
              <a:gd name="connsiteY48" fmla="*/ 2602486 h 3281754"/>
              <a:gd name="connsiteX49" fmla="*/ 1193375 w 5862885"/>
              <a:gd name="connsiteY49" fmla="*/ 2506692 h 3281754"/>
              <a:gd name="connsiteX50" fmla="*/ 1228210 w 5862885"/>
              <a:gd name="connsiteY50" fmla="*/ 2480566 h 3281754"/>
              <a:gd name="connsiteX51" fmla="*/ 1263044 w 5862885"/>
              <a:gd name="connsiteY51" fmla="*/ 2419606 h 3281754"/>
              <a:gd name="connsiteX52" fmla="*/ 1341421 w 5862885"/>
              <a:gd name="connsiteY52" fmla="*/ 2228017 h 3281754"/>
              <a:gd name="connsiteX53" fmla="*/ 1419798 w 5862885"/>
              <a:gd name="connsiteY53" fmla="*/ 2158349 h 3281754"/>
              <a:gd name="connsiteX54" fmla="*/ 1454633 w 5862885"/>
              <a:gd name="connsiteY54" fmla="*/ 2132223 h 3281754"/>
              <a:gd name="connsiteX55" fmla="*/ 1463341 w 5862885"/>
              <a:gd name="connsiteY55" fmla="*/ 2071263 h 328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62885" h="3281754">
                <a:moveTo>
                  <a:pt x="1463341" y="2071263"/>
                </a:moveTo>
                <a:cubicBezTo>
                  <a:pt x="1472050" y="2059651"/>
                  <a:pt x="1492604" y="2066449"/>
                  <a:pt x="1506884" y="2062554"/>
                </a:cubicBezTo>
                <a:cubicBezTo>
                  <a:pt x="1656636" y="2021713"/>
                  <a:pt x="1674904" y="2012021"/>
                  <a:pt x="1829101" y="1958052"/>
                </a:cubicBezTo>
                <a:cubicBezTo>
                  <a:pt x="1874789" y="1820984"/>
                  <a:pt x="1844469" y="1944731"/>
                  <a:pt x="1776850" y="1661960"/>
                </a:cubicBezTo>
                <a:cubicBezTo>
                  <a:pt x="1764530" y="1610440"/>
                  <a:pt x="1759433" y="1557457"/>
                  <a:pt x="1750724" y="1505206"/>
                </a:cubicBezTo>
                <a:cubicBezTo>
                  <a:pt x="1759433" y="1461663"/>
                  <a:pt x="1757509" y="1414549"/>
                  <a:pt x="1776850" y="1374577"/>
                </a:cubicBezTo>
                <a:cubicBezTo>
                  <a:pt x="1846246" y="1231158"/>
                  <a:pt x="1948451" y="1175581"/>
                  <a:pt x="2099067" y="1122029"/>
                </a:cubicBezTo>
                <a:cubicBezTo>
                  <a:pt x="2154381" y="1102362"/>
                  <a:pt x="2215181" y="1104612"/>
                  <a:pt x="2273238" y="1095903"/>
                </a:cubicBezTo>
                <a:cubicBezTo>
                  <a:pt x="2351615" y="1107514"/>
                  <a:pt x="2429196" y="1127692"/>
                  <a:pt x="2508370" y="1130737"/>
                </a:cubicBezTo>
                <a:cubicBezTo>
                  <a:pt x="2836053" y="1143340"/>
                  <a:pt x="2899044" y="1128445"/>
                  <a:pt x="3170221" y="1095903"/>
                </a:cubicBezTo>
                <a:cubicBezTo>
                  <a:pt x="3266015" y="1066874"/>
                  <a:pt x="3378593" y="1070270"/>
                  <a:pt x="3457604" y="1008817"/>
                </a:cubicBezTo>
                <a:cubicBezTo>
                  <a:pt x="3483730" y="988497"/>
                  <a:pt x="3510464" y="968936"/>
                  <a:pt x="3535981" y="947857"/>
                </a:cubicBezTo>
                <a:cubicBezTo>
                  <a:pt x="3577248" y="913767"/>
                  <a:pt x="3615325" y="875793"/>
                  <a:pt x="3657901" y="843354"/>
                </a:cubicBezTo>
                <a:cubicBezTo>
                  <a:pt x="3737353" y="782819"/>
                  <a:pt x="3817993" y="723619"/>
                  <a:pt x="3901741" y="669183"/>
                </a:cubicBezTo>
                <a:cubicBezTo>
                  <a:pt x="3934395" y="647958"/>
                  <a:pt x="3970602" y="632631"/>
                  <a:pt x="4006244" y="616932"/>
                </a:cubicBezTo>
                <a:lnTo>
                  <a:pt x="4633261" y="346966"/>
                </a:lnTo>
                <a:cubicBezTo>
                  <a:pt x="4683215" y="325076"/>
                  <a:pt x="4731884" y="300361"/>
                  <a:pt x="4781307" y="277297"/>
                </a:cubicBezTo>
                <a:cubicBezTo>
                  <a:pt x="4818970" y="259721"/>
                  <a:pt x="4862350" y="251365"/>
                  <a:pt x="4894518" y="225046"/>
                </a:cubicBezTo>
                <a:cubicBezTo>
                  <a:pt x="5007993" y="132204"/>
                  <a:pt x="5043185" y="88398"/>
                  <a:pt x="5216735" y="50874"/>
                </a:cubicBezTo>
                <a:cubicBezTo>
                  <a:pt x="5353662" y="21268"/>
                  <a:pt x="5495410" y="21846"/>
                  <a:pt x="5634747" y="7332"/>
                </a:cubicBezTo>
                <a:cubicBezTo>
                  <a:pt x="5698610" y="10235"/>
                  <a:pt x="5770961" y="-15906"/>
                  <a:pt x="5826335" y="16040"/>
                </a:cubicBezTo>
                <a:cubicBezTo>
                  <a:pt x="5862946" y="37161"/>
                  <a:pt x="5855703" y="96049"/>
                  <a:pt x="5861170" y="137960"/>
                </a:cubicBezTo>
                <a:cubicBezTo>
                  <a:pt x="5876742" y="257341"/>
                  <a:pt x="5783483" y="281483"/>
                  <a:pt x="5695707" y="364383"/>
                </a:cubicBezTo>
                <a:cubicBezTo>
                  <a:pt x="5659421" y="443002"/>
                  <a:pt x="5628241" y="527643"/>
                  <a:pt x="5565078" y="590806"/>
                </a:cubicBezTo>
                <a:cubicBezTo>
                  <a:pt x="5458244" y="697641"/>
                  <a:pt x="5442884" y="672033"/>
                  <a:pt x="5347364" y="747560"/>
                </a:cubicBezTo>
                <a:cubicBezTo>
                  <a:pt x="5247071" y="826862"/>
                  <a:pt x="5149846" y="909970"/>
                  <a:pt x="5051273" y="991400"/>
                </a:cubicBezTo>
                <a:cubicBezTo>
                  <a:pt x="5016314" y="1020279"/>
                  <a:pt x="4975364" y="1043294"/>
                  <a:pt x="4946770" y="1078486"/>
                </a:cubicBezTo>
                <a:cubicBezTo>
                  <a:pt x="4909033" y="1124932"/>
                  <a:pt x="4868798" y="1169455"/>
                  <a:pt x="4833558" y="1217823"/>
                </a:cubicBezTo>
                <a:cubicBezTo>
                  <a:pt x="4720688" y="1372743"/>
                  <a:pt x="4502633" y="1688086"/>
                  <a:pt x="4502633" y="1688086"/>
                </a:cubicBezTo>
                <a:cubicBezTo>
                  <a:pt x="4458714" y="1819841"/>
                  <a:pt x="4476513" y="1805391"/>
                  <a:pt x="4311044" y="1931926"/>
                </a:cubicBezTo>
                <a:cubicBezTo>
                  <a:pt x="4224029" y="1998467"/>
                  <a:pt x="4132658" y="2062031"/>
                  <a:pt x="4032370" y="2106097"/>
                </a:cubicBezTo>
                <a:cubicBezTo>
                  <a:pt x="3938899" y="2147168"/>
                  <a:pt x="3836229" y="2163651"/>
                  <a:pt x="3736278" y="2184474"/>
                </a:cubicBezTo>
                <a:cubicBezTo>
                  <a:pt x="3487686" y="2236264"/>
                  <a:pt x="3236538" y="2275018"/>
                  <a:pt x="2987341" y="2323812"/>
                </a:cubicBezTo>
                <a:cubicBezTo>
                  <a:pt x="2821402" y="2356303"/>
                  <a:pt x="2656416" y="2393480"/>
                  <a:pt x="2490953" y="2428314"/>
                </a:cubicBezTo>
                <a:cubicBezTo>
                  <a:pt x="2427269" y="2460157"/>
                  <a:pt x="2402442" y="2471458"/>
                  <a:pt x="2325490" y="2524109"/>
                </a:cubicBezTo>
                <a:cubicBezTo>
                  <a:pt x="2256970" y="2570991"/>
                  <a:pt x="2184456" y="2614009"/>
                  <a:pt x="2125193" y="2672154"/>
                </a:cubicBezTo>
                <a:cubicBezTo>
                  <a:pt x="2029674" y="2765870"/>
                  <a:pt x="1964452" y="2888620"/>
                  <a:pt x="1863935" y="2976954"/>
                </a:cubicBezTo>
                <a:cubicBezTo>
                  <a:pt x="1768141" y="3061137"/>
                  <a:pt x="1702024" y="3206690"/>
                  <a:pt x="1576553" y="3229503"/>
                </a:cubicBezTo>
                <a:cubicBezTo>
                  <a:pt x="1512690" y="3241114"/>
                  <a:pt x="1449510" y="3257470"/>
                  <a:pt x="1384964" y="3264337"/>
                </a:cubicBezTo>
                <a:cubicBezTo>
                  <a:pt x="1312742" y="3272020"/>
                  <a:pt x="1239808" y="3269821"/>
                  <a:pt x="1167250" y="3273046"/>
                </a:cubicBezTo>
                <a:lnTo>
                  <a:pt x="993078" y="3281754"/>
                </a:lnTo>
                <a:cubicBezTo>
                  <a:pt x="807295" y="3241114"/>
                  <a:pt x="623802" y="3188044"/>
                  <a:pt x="435730" y="3159834"/>
                </a:cubicBezTo>
                <a:cubicBezTo>
                  <a:pt x="377673" y="3151126"/>
                  <a:pt x="319125" y="3145222"/>
                  <a:pt x="261558" y="3133709"/>
                </a:cubicBezTo>
                <a:cubicBezTo>
                  <a:pt x="153151" y="3112028"/>
                  <a:pt x="118003" y="3093902"/>
                  <a:pt x="17718" y="3055332"/>
                </a:cubicBezTo>
                <a:cubicBezTo>
                  <a:pt x="11912" y="3046623"/>
                  <a:pt x="-2237" y="3039360"/>
                  <a:pt x="301" y="3029206"/>
                </a:cubicBezTo>
                <a:cubicBezTo>
                  <a:pt x="45122" y="2849924"/>
                  <a:pt x="39541" y="2888400"/>
                  <a:pt x="191890" y="2837617"/>
                </a:cubicBezTo>
                <a:cubicBezTo>
                  <a:pt x="223821" y="2814394"/>
                  <a:pt x="251905" y="2784646"/>
                  <a:pt x="287684" y="2767949"/>
                </a:cubicBezTo>
                <a:cubicBezTo>
                  <a:pt x="452616" y="2690981"/>
                  <a:pt x="400400" y="2710057"/>
                  <a:pt x="592484" y="2646029"/>
                </a:cubicBezTo>
                <a:cubicBezTo>
                  <a:pt x="638648" y="2630641"/>
                  <a:pt x="683744" y="2609998"/>
                  <a:pt x="731821" y="2602486"/>
                </a:cubicBezTo>
                <a:cubicBezTo>
                  <a:pt x="1073134" y="2549156"/>
                  <a:pt x="920094" y="2584772"/>
                  <a:pt x="1193375" y="2506692"/>
                </a:cubicBezTo>
                <a:cubicBezTo>
                  <a:pt x="1204987" y="2497983"/>
                  <a:pt x="1219143" y="2491900"/>
                  <a:pt x="1228210" y="2480566"/>
                </a:cubicBezTo>
                <a:cubicBezTo>
                  <a:pt x="1242830" y="2462291"/>
                  <a:pt x="1253539" y="2440992"/>
                  <a:pt x="1263044" y="2419606"/>
                </a:cubicBezTo>
                <a:cubicBezTo>
                  <a:pt x="1291253" y="2356135"/>
                  <a:pt x="1303032" y="2287345"/>
                  <a:pt x="1341421" y="2228017"/>
                </a:cubicBezTo>
                <a:cubicBezTo>
                  <a:pt x="1368210" y="2186616"/>
                  <a:pt x="1387143" y="2181674"/>
                  <a:pt x="1419798" y="2158349"/>
                </a:cubicBezTo>
                <a:cubicBezTo>
                  <a:pt x="1431609" y="2149913"/>
                  <a:pt x="1445187" y="2143243"/>
                  <a:pt x="1454633" y="2132223"/>
                </a:cubicBezTo>
                <a:cubicBezTo>
                  <a:pt x="1463082" y="2122366"/>
                  <a:pt x="1454632" y="2082875"/>
                  <a:pt x="1463341" y="2071263"/>
                </a:cubicBezTo>
                <a:close/>
              </a:path>
            </a:pathLst>
          </a:cu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6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140" y="485459"/>
            <a:ext cx="9495367" cy="673100"/>
          </a:xfrm>
        </p:spPr>
        <p:txBody>
          <a:bodyPr>
            <a:noAutofit/>
          </a:bodyPr>
          <a:lstStyle/>
          <a:p>
            <a:r>
              <a:rPr lang="en-US" sz="3200" dirty="0"/>
              <a:t>§195.418 Valves: Onshore valve shut-off for rupture mitigation.</a:t>
            </a:r>
          </a:p>
        </p:txBody>
      </p:sp>
      <p:sp>
        <p:nvSpPr>
          <p:cNvPr id="5" name="Content Placeholder 4"/>
          <p:cNvSpPr>
            <a:spLocks noGrp="1"/>
          </p:cNvSpPr>
          <p:nvPr>
            <p:ph idx="1"/>
          </p:nvPr>
        </p:nvSpPr>
        <p:spPr>
          <a:xfrm>
            <a:off x="608352" y="1341120"/>
            <a:ext cx="10390573" cy="4935627"/>
          </a:xfrm>
        </p:spPr>
        <p:txBody>
          <a:bodyPr vert="horz" lIns="0" tIns="0" rIns="0" bIns="0" rtlCol="0">
            <a:normAutofit/>
          </a:bodyPr>
          <a:lstStyle/>
          <a:p>
            <a:r>
              <a:rPr lang="en-US" sz="3200" dirty="0">
                <a:effectLst/>
                <a:latin typeface="Times New Roman" panose="02020603050405020304" pitchFamily="18" charset="0"/>
                <a:ea typeface="Times New Roman" panose="02020603050405020304" pitchFamily="18" charset="0"/>
              </a:rPr>
              <a:t>(b)(2) </a:t>
            </a:r>
          </a:p>
          <a:p>
            <a:br>
              <a:rPr lang="en-US" dirty="0"/>
            </a:br>
            <a:r>
              <a:rPr lang="en-US" i="1" dirty="0">
                <a:latin typeface="Times New Roman" panose="02020603050405020304" pitchFamily="18" charset="0"/>
              </a:rPr>
              <a:t>Shut-off segment valve spacing</a:t>
            </a:r>
            <a:r>
              <a:rPr lang="en-US" dirty="0">
                <a:latin typeface="Times New Roman" panose="02020603050405020304" pitchFamily="18" charset="0"/>
              </a:rPr>
              <a:t>..</a:t>
            </a:r>
            <a:br>
              <a:rPr lang="en-US" dirty="0">
                <a:latin typeface="Times New Roman" panose="02020603050405020304" pitchFamily="18" charset="0"/>
              </a:rPr>
            </a:br>
            <a:endParaRPr lang="en-US" dirty="0">
              <a:latin typeface="Times New Roman" panose="02020603050405020304" pitchFamily="18" charset="0"/>
            </a:endParaRPr>
          </a:p>
          <a:p>
            <a:pPr marL="1428750" marR="0" indent="-1428750">
              <a:spcBef>
                <a:spcPts val="0"/>
              </a:spcBef>
              <a:spcAft>
                <a:spcPts val="0"/>
              </a:spcAft>
              <a:tabLst>
                <a:tab pos="914400" algn="l"/>
              </a:tabLst>
            </a:pPr>
            <a:r>
              <a:rPr lang="en-US" sz="1800" dirty="0">
                <a:effectLst/>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rPr>
              <a:t>(</a:t>
            </a:r>
            <a:r>
              <a:rPr lang="en-US" sz="3200" dirty="0" err="1">
                <a:latin typeface="Times New Roman" panose="02020603050405020304" pitchFamily="18" charset="0"/>
              </a:rPr>
              <a:t>i</a:t>
            </a:r>
            <a:r>
              <a:rPr lang="en-US" sz="3200" dirty="0">
                <a:latin typeface="Times New Roman" panose="02020603050405020304" pitchFamily="18" charset="0"/>
              </a:rPr>
              <a:t>) Non - HVL: 15 miles, with a maximum distance not to exceed 7½ miles from the endpoints of a shut-off segment: or </a:t>
            </a:r>
          </a:p>
          <a:p>
            <a:r>
              <a:rPr lang="en-US" sz="3200" dirty="0">
                <a:latin typeface="Times New Roman" panose="02020603050405020304" pitchFamily="18" charset="0"/>
              </a:rPr>
              <a:t>	(ii) HVLs: 7½ miles. </a:t>
            </a:r>
          </a:p>
          <a:p>
            <a:endParaRPr lang="en-US" dirty="0"/>
          </a:p>
        </p:txBody>
      </p:sp>
    </p:spTree>
    <p:extLst>
      <p:ext uri="{BB962C8B-B14F-4D97-AF65-F5344CB8AC3E}">
        <p14:creationId xmlns:p14="http://schemas.microsoft.com/office/powerpoint/2010/main" val="354112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890" y="319996"/>
            <a:ext cx="11270140" cy="673100"/>
          </a:xfrm>
        </p:spPr>
        <p:txBody>
          <a:bodyPr>
            <a:noAutofit/>
          </a:bodyPr>
          <a:lstStyle/>
          <a:p>
            <a:r>
              <a:rPr lang="en-US" sz="3200" dirty="0"/>
              <a:t>§195.260 Valves: Location.</a:t>
            </a:r>
          </a:p>
        </p:txBody>
      </p:sp>
      <p:sp>
        <p:nvSpPr>
          <p:cNvPr id="5" name="Content Placeholder 4"/>
          <p:cNvSpPr>
            <a:spLocks noGrp="1"/>
          </p:cNvSpPr>
          <p:nvPr>
            <p:ph idx="1"/>
          </p:nvPr>
        </p:nvSpPr>
        <p:spPr>
          <a:xfrm>
            <a:off x="608352" y="1341120"/>
            <a:ext cx="10390573" cy="4935627"/>
          </a:xfrm>
        </p:spPr>
        <p:txBody>
          <a:bodyPr vert="horz" lIns="0" tIns="0" rIns="0" bIns="0" rtlCol="0">
            <a:normAutofit fontScale="25000" lnSpcReduction="20000"/>
          </a:bodyPr>
          <a:lstStyle/>
          <a:p>
            <a:pPr marL="0" marR="0" indent="0">
              <a:spcBef>
                <a:spcPts val="0"/>
              </a:spcBef>
              <a:spcAft>
                <a:spcPts val="0"/>
              </a:spcAft>
              <a:tabLst>
                <a:tab pos="228600" algn="l"/>
                <a:tab pos="685800" algn="l"/>
                <a:tab pos="1143000" algn="l"/>
                <a:tab pos="5937885" algn="r"/>
              </a:tabLst>
            </a:pPr>
            <a:endParaRPr lang="en-US" sz="9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tabLst>
                <a:tab pos="228600" algn="l"/>
                <a:tab pos="685800" algn="l"/>
                <a:tab pos="1143000" algn="l"/>
                <a:tab pos="5937885" algn="r"/>
              </a:tabLst>
            </a:pPr>
            <a:r>
              <a:rPr lang="en-US" sz="9600" dirty="0">
                <a:effectLst/>
                <a:latin typeface="Times New Roman" panose="02020603050405020304" pitchFamily="18" charset="0"/>
                <a:ea typeface="Times New Roman" panose="02020603050405020304" pitchFamily="18" charset="0"/>
              </a:rPr>
              <a:t>(c) ….For pipeline segments tha</a:t>
            </a:r>
            <a:r>
              <a:rPr lang="en-US" sz="9600" dirty="0">
                <a:latin typeface="Times New Roman" panose="02020603050405020304" pitchFamily="18" charset="0"/>
                <a:ea typeface="Times New Roman" panose="02020603050405020304" pitchFamily="18" charset="0"/>
              </a:rPr>
              <a:t>t can not affect HCAs – 20 miles…</a:t>
            </a:r>
            <a:endParaRPr lang="en-US" sz="9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tabLst>
                <a:tab pos="228600" algn="l"/>
                <a:tab pos="685800" algn="l"/>
                <a:tab pos="1143000" algn="l"/>
                <a:tab pos="5937885" algn="r"/>
              </a:tabLst>
            </a:pPr>
            <a:endParaRPr lang="en-US" sz="9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tabLst>
                <a:tab pos="228600" algn="l"/>
                <a:tab pos="685800" algn="l"/>
                <a:tab pos="1143000" algn="l"/>
                <a:tab pos="5937885" algn="r"/>
              </a:tabLst>
            </a:pPr>
            <a:r>
              <a:rPr lang="en-US" sz="9600" dirty="0">
                <a:latin typeface="Times New Roman" panose="02020603050405020304" pitchFamily="18" charset="0"/>
                <a:ea typeface="Times New Roman" panose="02020603050405020304" pitchFamily="18" charset="0"/>
              </a:rPr>
              <a:t>…….</a:t>
            </a:r>
          </a:p>
          <a:p>
            <a:pPr marL="0" marR="0" indent="0">
              <a:spcBef>
                <a:spcPts val="0"/>
              </a:spcBef>
              <a:spcAft>
                <a:spcPts val="0"/>
              </a:spcAft>
              <a:tabLst>
                <a:tab pos="228600" algn="l"/>
                <a:tab pos="685800" algn="l"/>
                <a:tab pos="1143000" algn="l"/>
                <a:tab pos="5937885" algn="r"/>
              </a:tabLst>
            </a:pPr>
            <a:endParaRPr lang="en-US" sz="9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tabLst>
                <a:tab pos="228600" algn="l"/>
                <a:tab pos="685800" algn="l"/>
                <a:tab pos="1143000" algn="l"/>
                <a:tab pos="5937885" algn="r"/>
              </a:tabLst>
            </a:pPr>
            <a:endParaRPr lang="en-US" sz="9600" dirty="0">
              <a:latin typeface="Times New Roman" panose="02020603050405020304" pitchFamily="18" charset="0"/>
              <a:ea typeface="Times New Roman" panose="02020603050405020304" pitchFamily="18" charset="0"/>
            </a:endParaRPr>
          </a:p>
          <a:p>
            <a:pPr marL="687388" marR="0" indent="-687388">
              <a:spcBef>
                <a:spcPts val="0"/>
              </a:spcBef>
              <a:spcAft>
                <a:spcPts val="0"/>
              </a:spcAft>
              <a:tabLst>
                <a:tab pos="228600" algn="l"/>
                <a:tab pos="685800" algn="l"/>
                <a:tab pos="1143000" algn="l"/>
                <a:tab pos="5937885" algn="r"/>
              </a:tabLst>
            </a:pPr>
            <a:r>
              <a:rPr lang="en-US" sz="9600" dirty="0">
                <a:effectLst/>
                <a:latin typeface="Times New Roman" panose="02020603050405020304" pitchFamily="18" charset="0"/>
                <a:ea typeface="Times New Roman" panose="02020603050405020304" pitchFamily="18" charset="0"/>
              </a:rPr>
              <a:t>(e)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rPr>
              <a:t>On each side of one or more adjacent water crossings that are more than 100 feet wide from high-water mark to high-water mark, as follows:</a:t>
            </a:r>
            <a:br>
              <a:rPr lang="en-US" sz="9600" dirty="0">
                <a:latin typeface="Times New Roman" panose="02020603050405020304" pitchFamily="18" charset="0"/>
              </a:rPr>
            </a:br>
            <a:endParaRPr lang="en-US" sz="9600" dirty="0">
              <a:latin typeface="Times New Roman" panose="02020603050405020304" pitchFamily="18" charset="0"/>
            </a:endParaRPr>
          </a:p>
          <a:p>
            <a:pPr marL="739775" marR="0" indent="-739775">
              <a:spcBef>
                <a:spcPts val="0"/>
              </a:spcBef>
              <a:spcAft>
                <a:spcPts val="0"/>
              </a:spcAft>
              <a:tabLst>
                <a:tab pos="227013" algn="l"/>
                <a:tab pos="687388" algn="l"/>
                <a:tab pos="1143000" algn="l"/>
                <a:tab pos="5937250" algn="r"/>
              </a:tabLst>
            </a:pPr>
            <a:r>
              <a:rPr lang="en-US" sz="9600" dirty="0">
                <a:latin typeface="Times New Roman" panose="02020603050405020304" pitchFamily="18" charset="0"/>
              </a:rPr>
              <a:t>	(1) Valves must be installed at locations outside of the 100-year flood plain or be equipped with actuators or other control equipment that is installed so as not to be impacted by flood conditions; and</a:t>
            </a:r>
            <a:br>
              <a:rPr lang="en-US" sz="9600" dirty="0">
                <a:latin typeface="Times New Roman" panose="02020603050405020304" pitchFamily="18" charset="0"/>
              </a:rPr>
            </a:br>
            <a:endParaRPr lang="en-US" sz="9600" dirty="0">
              <a:latin typeface="Times New Roman" panose="02020603050405020304" pitchFamily="18" charset="0"/>
            </a:endParaRPr>
          </a:p>
          <a:p>
            <a:pPr marL="739775" marR="0" indent="-739775">
              <a:spcBef>
                <a:spcPts val="0"/>
              </a:spcBef>
              <a:spcAft>
                <a:spcPts val="0"/>
              </a:spcAft>
              <a:tabLst>
                <a:tab pos="227013" algn="l"/>
                <a:tab pos="687388" algn="l"/>
                <a:tab pos="1143000" algn="l"/>
                <a:tab pos="5937250" algn="r"/>
              </a:tabLst>
            </a:pPr>
            <a:r>
              <a:rPr lang="en-US" sz="9600" dirty="0">
                <a:latin typeface="Times New Roman" panose="02020603050405020304" pitchFamily="18" charset="0"/>
              </a:rPr>
              <a:t>	(2) The maximum spacing interval between valves that protect multiple adjacent water crossings cannot exceed 1 mile in length.</a:t>
            </a:r>
          </a:p>
          <a:p>
            <a:endParaRPr lang="en-US" sz="3200" dirty="0">
              <a:effectLst/>
              <a:latin typeface="Times New Roman" panose="02020603050405020304" pitchFamily="18" charset="0"/>
              <a:ea typeface="Times New Roman" panose="02020603050405020304" pitchFamily="18" charset="0"/>
            </a:endParaRPr>
          </a:p>
          <a:p>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3569378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386" y="241619"/>
            <a:ext cx="11270140" cy="673100"/>
          </a:xfrm>
        </p:spPr>
        <p:txBody>
          <a:bodyPr>
            <a:noAutofit/>
          </a:bodyPr>
          <a:lstStyle/>
          <a:p>
            <a:r>
              <a:rPr lang="en-US" sz="2400" dirty="0"/>
              <a:t>§195.419 Valve capabilities.</a:t>
            </a:r>
          </a:p>
        </p:txBody>
      </p:sp>
      <p:sp>
        <p:nvSpPr>
          <p:cNvPr id="5" name="Content Placeholder 4"/>
          <p:cNvSpPr>
            <a:spLocks noGrp="1"/>
          </p:cNvSpPr>
          <p:nvPr>
            <p:ph idx="1"/>
          </p:nvPr>
        </p:nvSpPr>
        <p:spPr>
          <a:xfrm>
            <a:off x="338386" y="1079001"/>
            <a:ext cx="5435397" cy="4935627"/>
          </a:xfrm>
        </p:spPr>
        <p:txBody>
          <a:bodyPr vert="horz" lIns="0" tIns="0" rIns="0" bIns="0" rtlCol="0">
            <a:normAutofit fontScale="92500" lnSpcReduction="10000"/>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574675" marR="0" indent="-574675">
              <a:spcBef>
                <a:spcPts val="0"/>
              </a:spcBef>
              <a:spcAft>
                <a:spcPts val="0"/>
              </a:spcAft>
            </a:pPr>
            <a:r>
              <a:rPr lang="en-US" sz="3200" dirty="0">
                <a:effectLst/>
                <a:latin typeface="Times New Roman" panose="02020603050405020304" pitchFamily="18" charset="0"/>
                <a:ea typeface="Times New Roman" panose="02020603050405020304" pitchFamily="18" charset="0"/>
              </a:rPr>
              <a:t>(b) </a:t>
            </a:r>
            <a:r>
              <a:rPr lang="en-US" sz="3200" i="1" dirty="0">
                <a:effectLst/>
                <a:latin typeface="Times New Roman" panose="02020603050405020304" pitchFamily="18" charset="0"/>
                <a:ea typeface="Times New Roman" panose="02020603050405020304" pitchFamily="18" charset="0"/>
              </a:rPr>
              <a:t>Rupture identification and valve shut-off time.</a:t>
            </a:r>
            <a:r>
              <a:rPr lang="en-US" sz="3200" dirty="0">
                <a:effectLst/>
                <a:latin typeface="Times New Roman" panose="02020603050405020304" pitchFamily="18" charset="0"/>
                <a:ea typeface="Times New Roman" panose="02020603050405020304" pitchFamily="18" charset="0"/>
              </a:rPr>
              <a:t> An operator must, as soon as practicable but within 30 minutes of rupture identification (§195.402(e)(4)), fully close any RMVs …..</a:t>
            </a:r>
          </a:p>
          <a:p>
            <a:endParaRPr lang="en-US" sz="3200" dirty="0">
              <a:effectLst/>
              <a:latin typeface="Times New Roman" panose="02020603050405020304" pitchFamily="18" charset="0"/>
              <a:ea typeface="Times New Roman" panose="02020603050405020304" pitchFamily="18" charset="0"/>
            </a:endParaRPr>
          </a:p>
          <a:p>
            <a:br>
              <a:rPr lang="en-US" dirty="0"/>
            </a:br>
            <a:endParaRPr lang="en-US" dirty="0"/>
          </a:p>
          <a:p>
            <a:endParaRPr lang="en-US" dirty="0"/>
          </a:p>
          <a:p>
            <a:endParaRPr lang="en-US" dirty="0"/>
          </a:p>
          <a:p>
            <a:endParaRPr lang="en-US" dirty="0"/>
          </a:p>
        </p:txBody>
      </p:sp>
      <p:pic>
        <p:nvPicPr>
          <p:cNvPr id="6" name="Picture 5" descr="A picture containing outdoor, old, area, dirt&#10;&#10;Description automatically generated">
            <a:extLst>
              <a:ext uri="{FF2B5EF4-FFF2-40B4-BE49-F238E27FC236}">
                <a16:creationId xmlns:a16="http://schemas.microsoft.com/office/drawing/2014/main" id="{54C6AE89-382B-40CA-8E56-19B151F94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219" y="1625521"/>
            <a:ext cx="4425587" cy="3302169"/>
          </a:xfrm>
          <a:prstGeom prst="rect">
            <a:avLst/>
          </a:prstGeom>
        </p:spPr>
      </p:pic>
    </p:spTree>
    <p:extLst>
      <p:ext uri="{BB962C8B-B14F-4D97-AF65-F5344CB8AC3E}">
        <p14:creationId xmlns:p14="http://schemas.microsoft.com/office/powerpoint/2010/main" val="3145555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ED9393-44EF-463E-9350-99D0AA5D5348}"/>
              </a:ext>
            </a:extLst>
          </p:cNvPr>
          <p:cNvSpPr>
            <a:spLocks noGrp="1"/>
          </p:cNvSpPr>
          <p:nvPr>
            <p:ph type="sldNum" sz="quarter" idx="12"/>
          </p:nvPr>
        </p:nvSpPr>
        <p:spPr/>
        <p:txBody>
          <a:bodyPr/>
          <a:lstStyle/>
          <a:p>
            <a:fld id="{007B235C-EC8B-442B-8E6D-8C172C220641}" type="slidenum">
              <a:rPr lang="en-US" smtClean="0"/>
              <a:t>3</a:t>
            </a:fld>
            <a:endParaRPr lang="en-US"/>
          </a:p>
        </p:txBody>
      </p:sp>
      <p:pic>
        <p:nvPicPr>
          <p:cNvPr id="3" name="Picture 2">
            <a:extLst>
              <a:ext uri="{FF2B5EF4-FFF2-40B4-BE49-F238E27FC236}">
                <a16:creationId xmlns:a16="http://schemas.microsoft.com/office/drawing/2014/main" id="{80F023D3-0E26-4372-85C5-F586BFFCB3A6}"/>
              </a:ext>
            </a:extLst>
          </p:cNvPr>
          <p:cNvPicPr>
            <a:picLocks noChangeAspect="1"/>
          </p:cNvPicPr>
          <p:nvPr/>
        </p:nvPicPr>
        <p:blipFill>
          <a:blip r:embed="rId3">
            <a:duotone>
              <a:schemeClr val="bg2">
                <a:shade val="45000"/>
                <a:satMod val="135000"/>
              </a:schemeClr>
              <a:prstClr val="white"/>
            </a:duotone>
          </a:blip>
          <a:stretch>
            <a:fillRect/>
          </a:stretch>
        </p:blipFill>
        <p:spPr>
          <a:xfrm>
            <a:off x="255642" y="296862"/>
            <a:ext cx="8352367" cy="6264275"/>
          </a:xfrm>
          <a:prstGeom prst="rect">
            <a:avLst/>
          </a:prstGeom>
        </p:spPr>
      </p:pic>
      <p:sp>
        <p:nvSpPr>
          <p:cNvPr id="4" name="TextBox 3">
            <a:extLst>
              <a:ext uri="{FF2B5EF4-FFF2-40B4-BE49-F238E27FC236}">
                <a16:creationId xmlns:a16="http://schemas.microsoft.com/office/drawing/2014/main" id="{74481625-2BBD-4B66-97B2-2B042C0B6721}"/>
              </a:ext>
            </a:extLst>
          </p:cNvPr>
          <p:cNvSpPr txBox="1"/>
          <p:nvPr/>
        </p:nvSpPr>
        <p:spPr>
          <a:xfrm>
            <a:off x="530087" y="4572000"/>
            <a:ext cx="7235687" cy="584775"/>
          </a:xfrm>
          <a:prstGeom prst="rect">
            <a:avLst/>
          </a:prstGeom>
          <a:noFill/>
        </p:spPr>
        <p:txBody>
          <a:bodyPr wrap="square" rtlCol="0">
            <a:spAutoFit/>
          </a:bodyPr>
          <a:lstStyle/>
          <a:p>
            <a:r>
              <a:rPr lang="en-US" sz="3200" b="1" dirty="0">
                <a:solidFill>
                  <a:schemeClr val="accent1"/>
                </a:solidFill>
              </a:rPr>
              <a:t>Why did this Rulemaking Occur?</a:t>
            </a:r>
          </a:p>
        </p:txBody>
      </p:sp>
    </p:spTree>
    <p:extLst>
      <p:ext uri="{BB962C8B-B14F-4D97-AF65-F5344CB8AC3E}">
        <p14:creationId xmlns:p14="http://schemas.microsoft.com/office/powerpoint/2010/main" val="326538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638" y="244703"/>
            <a:ext cx="11270140" cy="673100"/>
          </a:xfrm>
        </p:spPr>
        <p:txBody>
          <a:bodyPr>
            <a:noAutofit/>
          </a:bodyPr>
          <a:lstStyle/>
          <a:p>
            <a:r>
              <a:rPr lang="en-US" sz="2400" dirty="0"/>
              <a:t>§195.419 Valve capabilities.</a:t>
            </a:r>
            <a:endParaRPr lang="en-US" sz="3200" dirty="0"/>
          </a:p>
        </p:txBody>
      </p:sp>
      <p:sp>
        <p:nvSpPr>
          <p:cNvPr id="5" name="Content Placeholder 4"/>
          <p:cNvSpPr>
            <a:spLocks noGrp="1"/>
          </p:cNvSpPr>
          <p:nvPr>
            <p:ph idx="1"/>
          </p:nvPr>
        </p:nvSpPr>
        <p:spPr>
          <a:xfrm>
            <a:off x="5347063" y="1341120"/>
            <a:ext cx="5651862" cy="4935627"/>
          </a:xfrm>
        </p:spPr>
        <p:txBody>
          <a:bodyPr vert="horz" lIns="0" tIns="0" rIns="0" bIns="0" rtlCol="0">
            <a:normAutofit fontScale="92500"/>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461963" marR="0" indent="-461963">
              <a:spcBef>
                <a:spcPts val="0"/>
              </a:spcBef>
              <a:spcAft>
                <a:spcPts val="0"/>
              </a:spcAft>
            </a:pPr>
            <a:r>
              <a:rPr lang="en-US" sz="2800" dirty="0">
                <a:effectLst/>
                <a:latin typeface="Times New Roman" panose="02020603050405020304" pitchFamily="18" charset="0"/>
                <a:ea typeface="Times New Roman" panose="02020603050405020304" pitchFamily="18" charset="0"/>
              </a:rPr>
              <a:t>(f) </a:t>
            </a:r>
            <a:r>
              <a:rPr lang="en-US" sz="2800" i="1" dirty="0">
                <a:effectLst/>
                <a:latin typeface="Times New Roman" panose="02020603050405020304" pitchFamily="18" charset="0"/>
                <a:ea typeface="Times New Roman" panose="02020603050405020304" pitchFamily="18" charset="0"/>
              </a:rPr>
              <a:t>Flow modeling for automatic shutoff valves</a:t>
            </a:r>
            <a:r>
              <a:rPr lang="en-US" sz="2800" dirty="0">
                <a:effectLst/>
                <a:latin typeface="Times New Roman" panose="02020603050405020304" pitchFamily="18" charset="0"/>
                <a:ea typeface="Times New Roman" panose="02020603050405020304" pitchFamily="18" charset="0"/>
              </a:rPr>
              <a:t>. Prior to using an ASV as an RMV, an operator must conduct flow modeling for the shut-off segment and any laterals that feed the shut-off segment, so that the valve will close within 30 minutes or less….</a:t>
            </a:r>
            <a:endParaRPr lang="en-US" sz="4400" dirty="0">
              <a:effectLst/>
              <a:latin typeface="Times New Roman" panose="02020603050405020304" pitchFamily="18" charset="0"/>
              <a:ea typeface="Times New Roman" panose="02020603050405020304" pitchFamily="18" charset="0"/>
            </a:endParaRPr>
          </a:p>
          <a:p>
            <a:br>
              <a:rPr lang="en-US" sz="4800" dirty="0"/>
            </a:br>
            <a:endParaRPr lang="en-US" sz="4800" dirty="0"/>
          </a:p>
          <a:p>
            <a:endParaRPr lang="en-US" dirty="0"/>
          </a:p>
          <a:p>
            <a:endParaRPr lang="en-US" dirty="0"/>
          </a:p>
          <a:p>
            <a:endParaRPr lang="en-US" dirty="0"/>
          </a:p>
        </p:txBody>
      </p:sp>
      <p:pic>
        <p:nvPicPr>
          <p:cNvPr id="3" name="Picture 2" descr="Diagram, engineering drawing&#10;&#10;Description automatically generated">
            <a:extLst>
              <a:ext uri="{FF2B5EF4-FFF2-40B4-BE49-F238E27FC236}">
                <a16:creationId xmlns:a16="http://schemas.microsoft.com/office/drawing/2014/main" id="{32CB06D8-9A0A-4573-A9A0-6CA8FA39A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51" y="2656114"/>
            <a:ext cx="4459383" cy="2560833"/>
          </a:xfrm>
          <a:prstGeom prst="rect">
            <a:avLst/>
          </a:prstGeom>
        </p:spPr>
      </p:pic>
    </p:spTree>
    <p:extLst>
      <p:ext uri="{BB962C8B-B14F-4D97-AF65-F5344CB8AC3E}">
        <p14:creationId xmlns:p14="http://schemas.microsoft.com/office/powerpoint/2010/main" val="193433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844" y="334873"/>
            <a:ext cx="11270140" cy="673100"/>
          </a:xfrm>
        </p:spPr>
        <p:txBody>
          <a:bodyPr>
            <a:noAutofit/>
          </a:bodyPr>
          <a:lstStyle/>
          <a:p>
            <a:r>
              <a:rPr lang="en-US" sz="3200" dirty="0"/>
              <a:t>Other Key Changes for Transmission/Distribution/Hazardous Liquid Pipeline Systems</a:t>
            </a:r>
            <a:endParaRPr lang="en-US" sz="4000" dirty="0"/>
          </a:p>
        </p:txBody>
      </p:sp>
      <p:sp>
        <p:nvSpPr>
          <p:cNvPr id="5" name="Content Placeholder 4"/>
          <p:cNvSpPr>
            <a:spLocks noGrp="1"/>
          </p:cNvSpPr>
          <p:nvPr>
            <p:ph idx="1"/>
          </p:nvPr>
        </p:nvSpPr>
        <p:spPr>
          <a:xfrm>
            <a:off x="627016" y="917803"/>
            <a:ext cx="9161417" cy="4935627"/>
          </a:xfrm>
        </p:spPr>
        <p:txBody>
          <a:bodyPr vert="horz" lIns="0" tIns="0" rIns="0" bIns="0" rtlCol="0">
            <a:normAutofit fontScale="92500" lnSpcReduction="10000"/>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461963" marR="0" indent="-461963">
              <a:spcBef>
                <a:spcPts val="0"/>
              </a:spcBef>
              <a:spcAft>
                <a:spcPts val="0"/>
              </a:spcAft>
            </a:pPr>
            <a:r>
              <a:rPr lang="en-US" sz="2800" b="1" dirty="0">
                <a:effectLst/>
                <a:latin typeface="Times New Roman" panose="02020603050405020304" pitchFamily="18" charset="0"/>
                <a:ea typeface="Times New Roman" panose="02020603050405020304" pitchFamily="18" charset="0"/>
              </a:rPr>
              <a:t>§192.615</a:t>
            </a:r>
            <a:r>
              <a:rPr lang="en-US" sz="2800" b="1" dirty="0">
                <a:latin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 §192.402 -  </a:t>
            </a:r>
            <a:r>
              <a:rPr lang="en-US" sz="2800" dirty="0">
                <a:effectLst/>
                <a:latin typeface="Times New Roman" panose="02020603050405020304" pitchFamily="18" charset="0"/>
                <a:ea typeface="Times New Roman" panose="02020603050405020304" pitchFamily="18" charset="0"/>
              </a:rPr>
              <a:t>Emergency plans</a:t>
            </a:r>
          </a:p>
          <a:p>
            <a:pPr marL="461963" marR="0" indent="-461963">
              <a:spcBef>
                <a:spcPts val="0"/>
              </a:spcBef>
              <a:spcAft>
                <a:spcPts val="0"/>
              </a:spcAft>
            </a:pPr>
            <a:endParaRPr lang="en-US" sz="2800" b="1" dirty="0">
              <a:latin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rPr>
              <a:t>Establishing and maintaining adequate means of communication with the appropriate public safety answering point (i.e., 9–1–1 emergency call center)… </a:t>
            </a:r>
          </a:p>
          <a:p>
            <a:pPr marL="914400" marR="0" indent="-914400">
              <a:spcBef>
                <a:spcPts val="0"/>
              </a:spcBef>
              <a:spcAft>
                <a:spcPts val="0"/>
              </a:spcAft>
            </a:pPr>
            <a:endParaRPr lang="en-US" sz="2800" b="1" dirty="0">
              <a:latin typeface="Times New Roman" panose="02020603050405020304" pitchFamily="18" charset="0"/>
            </a:endParaRPr>
          </a:p>
          <a:p>
            <a:pPr marL="914400" indent="-914400">
              <a:spcBef>
                <a:spcPts val="0"/>
              </a:spcBef>
            </a:pPr>
            <a:r>
              <a:rPr lang="en-US" sz="2800" b="1" dirty="0">
                <a:latin typeface="Times New Roman" panose="02020603050405020304" pitchFamily="18" charset="0"/>
              </a:rPr>
              <a:t>§192.617 </a:t>
            </a:r>
            <a:r>
              <a:rPr lang="en-US" sz="2800" b="1" dirty="0">
                <a:effectLst/>
                <a:latin typeface="Times New Roman" panose="02020603050405020304" pitchFamily="18" charset="0"/>
                <a:ea typeface="Times New Roman" panose="02020603050405020304" pitchFamily="18" charset="0"/>
              </a:rPr>
              <a:t>/ §192.402 -</a:t>
            </a:r>
            <a:r>
              <a:rPr lang="en-US" sz="2800" b="1" dirty="0">
                <a:latin typeface="Times New Roman" panose="02020603050405020304" pitchFamily="18" charset="0"/>
              </a:rPr>
              <a:t> </a:t>
            </a:r>
            <a:r>
              <a:rPr lang="en-US" sz="2800" dirty="0">
                <a:latin typeface="Times New Roman" panose="02020603050405020304" pitchFamily="18" charset="0"/>
              </a:rPr>
              <a:t>Investigation of failures </a:t>
            </a:r>
          </a:p>
          <a:p>
            <a:pPr marL="914400" marR="0" indent="-914400">
              <a:spcBef>
                <a:spcPts val="0"/>
              </a:spcBef>
              <a:spcAft>
                <a:spcPts val="0"/>
              </a:spcAft>
            </a:pPr>
            <a:endParaRPr lang="en-US" sz="2800" b="1" dirty="0">
              <a:latin typeface="Times New Roman" panose="02020603050405020304" pitchFamily="18" charset="0"/>
            </a:endParaRPr>
          </a:p>
          <a:p>
            <a:pPr marR="0">
              <a:spcBef>
                <a:spcPts val="0"/>
              </a:spcBef>
              <a:spcAft>
                <a:spcPts val="0"/>
              </a:spcAft>
            </a:pPr>
            <a:r>
              <a:rPr lang="en-US" sz="2800" dirty="0">
                <a:latin typeface="Times New Roman" panose="02020603050405020304" pitchFamily="18" charset="0"/>
              </a:rPr>
              <a:t>Post-failure and incident lessons learned. Each operator must develop, implement, and incorporate lessons learned from a post-failure or incident review…</a:t>
            </a:r>
            <a:br>
              <a:rPr lang="en-US" sz="2800" dirty="0">
                <a:latin typeface="Times New Roman" panose="02020603050405020304" pitchFamily="18" charset="0"/>
              </a:rPr>
            </a:br>
            <a:endParaRPr lang="en-US" sz="2800" dirty="0">
              <a:latin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4194845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638" y="244703"/>
            <a:ext cx="11270140" cy="673100"/>
          </a:xfrm>
        </p:spPr>
        <p:txBody>
          <a:bodyPr>
            <a:noAutofit/>
          </a:bodyPr>
          <a:lstStyle/>
          <a:p>
            <a:r>
              <a:rPr lang="en-US" sz="3200" dirty="0"/>
              <a:t>Other Key Changes for Transmission/Hazardous Liquids</a:t>
            </a:r>
            <a:endParaRPr lang="en-US" sz="4000" dirty="0"/>
          </a:p>
        </p:txBody>
      </p:sp>
      <p:sp>
        <p:nvSpPr>
          <p:cNvPr id="5" name="Content Placeholder 4"/>
          <p:cNvSpPr>
            <a:spLocks noGrp="1"/>
          </p:cNvSpPr>
          <p:nvPr>
            <p:ph idx="1"/>
          </p:nvPr>
        </p:nvSpPr>
        <p:spPr>
          <a:xfrm>
            <a:off x="627016" y="917803"/>
            <a:ext cx="9161417" cy="5570083"/>
          </a:xfrm>
        </p:spPr>
        <p:txBody>
          <a:bodyPr vert="horz" lIns="0" tIns="0" rIns="0" bIns="0" rtlCol="0">
            <a:normAutofit lnSpcReduction="10000"/>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914400" indent="-914400">
              <a:spcBef>
                <a:spcPts val="0"/>
              </a:spcBef>
            </a:pPr>
            <a:r>
              <a:rPr lang="en-US" sz="2800" b="1" dirty="0">
                <a:latin typeface="Times New Roman" panose="02020603050405020304" pitchFamily="18" charset="0"/>
              </a:rPr>
              <a:t>§192.617 / §195.402</a:t>
            </a:r>
          </a:p>
          <a:p>
            <a:pPr marL="461963" marR="0" indent="-461963">
              <a:spcBef>
                <a:spcPts val="0"/>
              </a:spcBef>
              <a:spcAft>
                <a:spcPts val="0"/>
              </a:spcAft>
            </a:pPr>
            <a:endParaRPr lang="en-US" sz="2800" b="1" dirty="0">
              <a:latin typeface="Times New Roman" panose="02020603050405020304" pitchFamily="18" charset="0"/>
            </a:endParaRPr>
          </a:p>
          <a:p>
            <a:pPr marL="914400" marR="0" indent="-914400">
              <a:spcBef>
                <a:spcPts val="0"/>
              </a:spcBef>
              <a:spcAft>
                <a:spcPts val="0"/>
              </a:spcAft>
            </a:pPr>
            <a:r>
              <a:rPr lang="en-US" sz="2800" i="1" dirty="0">
                <a:latin typeface="Times New Roman" panose="02020603050405020304" pitchFamily="18" charset="0"/>
              </a:rPr>
              <a:t>Analysis of rupture and valve shutoffs</a:t>
            </a:r>
            <a:r>
              <a:rPr lang="en-US" sz="2800" dirty="0">
                <a:latin typeface="Times New Roman" panose="02020603050405020304" pitchFamily="18" charset="0"/>
              </a:rPr>
              <a:t>. </a:t>
            </a:r>
          </a:p>
          <a:p>
            <a:pPr marL="739775" marR="0" indent="-277813">
              <a:spcBef>
                <a:spcPts val="0"/>
              </a:spcBef>
              <a:spcAft>
                <a:spcPts val="0"/>
              </a:spcAft>
            </a:pPr>
            <a:r>
              <a:rPr lang="en-US" sz="2600" b="1" dirty="0">
                <a:latin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rPr>
              <a:t>conduct a post-incident analysis of all of the factors that may have impacted the release volume and the consequences of the incident and identify and implement operations and maintenance measures to prevent or minimize the consequences of a future incident.</a:t>
            </a:r>
          </a:p>
          <a:p>
            <a:pPr marL="739775" marR="0" indent="-277813">
              <a:spcBef>
                <a:spcPts val="0"/>
              </a:spcBef>
              <a:spcAft>
                <a:spcPts val="0"/>
              </a:spcAft>
            </a:pPr>
            <a:endParaRPr lang="en-US" sz="26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2600" i="1" dirty="0">
                <a:latin typeface="Times New Roman" panose="02020603050405020304" pitchFamily="18" charset="0"/>
              </a:rPr>
              <a:t>Rupture post-failure and incident summary.</a:t>
            </a:r>
          </a:p>
          <a:p>
            <a:pPr marL="739775" marR="0" indent="-277813">
              <a:spcBef>
                <a:spcPts val="0"/>
              </a:spcBef>
              <a:spcAft>
                <a:spcPts val="0"/>
              </a:spcAft>
            </a:pPr>
            <a:r>
              <a:rPr lang="en-US" sz="2600" dirty="0">
                <a:latin typeface="Times New Roman" panose="02020603050405020304" pitchFamily="18" charset="0"/>
              </a:rPr>
              <a:t>….complete a summary of the post-failure or incident review required by paragraph (c) of this section within 90 days of the incident…</a:t>
            </a:r>
          </a:p>
          <a:p>
            <a:pPr marL="914400" marR="0" indent="-914400">
              <a:spcBef>
                <a:spcPts val="0"/>
              </a:spcBef>
              <a:spcAft>
                <a:spcPts val="0"/>
              </a:spcAft>
            </a:pPr>
            <a:endParaRPr lang="en-US" sz="2800" b="1" dirty="0">
              <a:latin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75320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638" y="244703"/>
            <a:ext cx="11270140" cy="673100"/>
          </a:xfrm>
        </p:spPr>
        <p:txBody>
          <a:bodyPr>
            <a:noAutofit/>
          </a:bodyPr>
          <a:lstStyle/>
          <a:p>
            <a:r>
              <a:rPr lang="en-US" sz="3200" dirty="0"/>
              <a:t>Other Key Changes for Transmission</a:t>
            </a:r>
            <a:endParaRPr lang="en-US" sz="4000" dirty="0"/>
          </a:p>
        </p:txBody>
      </p:sp>
      <p:sp>
        <p:nvSpPr>
          <p:cNvPr id="5" name="Content Placeholder 4"/>
          <p:cNvSpPr>
            <a:spLocks noGrp="1"/>
          </p:cNvSpPr>
          <p:nvPr>
            <p:ph idx="1"/>
          </p:nvPr>
        </p:nvSpPr>
        <p:spPr>
          <a:xfrm>
            <a:off x="627016" y="917803"/>
            <a:ext cx="9161417" cy="5570083"/>
          </a:xfrm>
        </p:spPr>
        <p:txBody>
          <a:bodyPr vert="horz" lIns="0" tIns="0" rIns="0" bIns="0" rtlCol="0">
            <a:normAutofit/>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914400" indent="-914400">
              <a:spcBef>
                <a:spcPts val="0"/>
              </a:spcBef>
            </a:pPr>
            <a:r>
              <a:rPr lang="en-US" sz="2800" b="1" dirty="0">
                <a:latin typeface="Times New Roman" panose="02020603050405020304" pitchFamily="18" charset="0"/>
              </a:rPr>
              <a:t>§192.610 Change in class location: Change in valve spacing</a:t>
            </a:r>
          </a:p>
          <a:p>
            <a:pPr marL="461963" marR="0" indent="-461963">
              <a:spcBef>
                <a:spcPts val="0"/>
              </a:spcBef>
              <a:spcAft>
                <a:spcPts val="0"/>
              </a:spcAft>
            </a:pPr>
            <a:endParaRPr lang="en-US" sz="2800" b="1" dirty="0">
              <a:latin typeface="Times New Roman" panose="02020603050405020304" pitchFamily="18" charset="0"/>
            </a:endParaRPr>
          </a:p>
          <a:p>
            <a:pPr marL="914400" marR="0" indent="-914400">
              <a:spcBef>
                <a:spcPts val="0"/>
              </a:spcBef>
              <a:spcAft>
                <a:spcPts val="0"/>
              </a:spcAft>
            </a:pPr>
            <a:r>
              <a:rPr lang="en-US" sz="2800" dirty="0">
                <a:latin typeface="Times New Roman" panose="02020603050405020304" pitchFamily="18" charset="0"/>
              </a:rPr>
              <a:t> (a)….2 miles or more in 5 miles – Install RMVs</a:t>
            </a:r>
            <a:endParaRPr lang="en-US" sz="2600" dirty="0">
              <a:effectLst/>
              <a:latin typeface="Times New Roman" panose="02020603050405020304" pitchFamily="18" charset="0"/>
              <a:ea typeface="Times New Roman" panose="02020603050405020304" pitchFamily="18" charset="0"/>
            </a:endParaRPr>
          </a:p>
          <a:p>
            <a:pPr marL="739775" marR="0" indent="-277813">
              <a:spcBef>
                <a:spcPts val="0"/>
              </a:spcBef>
              <a:spcAft>
                <a:spcPts val="0"/>
              </a:spcAft>
            </a:pPr>
            <a:endParaRPr lang="en-US" sz="2600" dirty="0">
              <a:effectLst/>
              <a:latin typeface="Times New Roman" panose="02020603050405020304" pitchFamily="18" charset="0"/>
              <a:ea typeface="Times New Roman" panose="02020603050405020304" pitchFamily="18" charset="0"/>
            </a:endParaRPr>
          </a:p>
          <a:p>
            <a:pPr marL="854075" marR="0" indent="-854075">
              <a:spcBef>
                <a:spcPts val="0"/>
              </a:spcBef>
              <a:spcAft>
                <a:spcPts val="0"/>
              </a:spcAft>
            </a:pPr>
            <a:r>
              <a:rPr lang="en-US" sz="2600" i="1" dirty="0">
                <a:latin typeface="Times New Roman" panose="02020603050405020304" pitchFamily="18" charset="0"/>
              </a:rPr>
              <a:t> </a:t>
            </a:r>
            <a:r>
              <a:rPr lang="en-US" sz="2800" dirty="0">
                <a:latin typeface="Times New Roman" panose="02020603050405020304" pitchFamily="18" charset="0"/>
              </a:rPr>
              <a:t>(b)…Less than 2 miles in 5 miles  - Meet valve spacing under §192.179 or install RMVs up and downstream of replaced segment.</a:t>
            </a:r>
          </a:p>
          <a:p>
            <a:pPr marL="854075" marR="0" indent="-854075">
              <a:spcBef>
                <a:spcPts val="0"/>
              </a:spcBef>
              <a:spcAft>
                <a:spcPts val="0"/>
              </a:spcAft>
            </a:pPr>
            <a:endParaRPr lang="en-US" sz="2800" b="1" dirty="0">
              <a:latin typeface="Times New Roman" panose="02020603050405020304" pitchFamily="18" charset="0"/>
            </a:endParaRPr>
          </a:p>
          <a:p>
            <a:pPr marL="854075" marR="0" indent="-854075">
              <a:spcBef>
                <a:spcPts val="0"/>
              </a:spcBef>
              <a:spcAft>
                <a:spcPts val="0"/>
              </a:spcAft>
            </a:pPr>
            <a:r>
              <a:rPr lang="en-US" sz="2800" dirty="0">
                <a:latin typeface="Times New Roman" panose="02020603050405020304" pitchFamily="18" charset="0"/>
              </a:rPr>
              <a:t>(c)…1000’ within 1 mile – If valve spacing is met, not valve required.</a:t>
            </a:r>
          </a:p>
          <a:p>
            <a:endParaRPr lang="en-US" dirty="0"/>
          </a:p>
          <a:p>
            <a:endParaRPr lang="en-US" dirty="0"/>
          </a:p>
          <a:p>
            <a:endParaRPr lang="en-US" dirty="0"/>
          </a:p>
        </p:txBody>
      </p:sp>
    </p:spTree>
    <p:extLst>
      <p:ext uri="{BB962C8B-B14F-4D97-AF65-F5344CB8AC3E}">
        <p14:creationId xmlns:p14="http://schemas.microsoft.com/office/powerpoint/2010/main" val="3330835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638" y="244703"/>
            <a:ext cx="11270140" cy="673100"/>
          </a:xfrm>
        </p:spPr>
        <p:txBody>
          <a:bodyPr>
            <a:noAutofit/>
          </a:bodyPr>
          <a:lstStyle/>
          <a:p>
            <a:r>
              <a:rPr lang="en-US" sz="3200" dirty="0"/>
              <a:t>Other Key Changes for Hazardous Liquids</a:t>
            </a:r>
            <a:endParaRPr lang="en-US" sz="4000" dirty="0"/>
          </a:p>
        </p:txBody>
      </p:sp>
      <p:sp>
        <p:nvSpPr>
          <p:cNvPr id="5" name="Content Placeholder 4"/>
          <p:cNvSpPr>
            <a:spLocks noGrp="1"/>
          </p:cNvSpPr>
          <p:nvPr>
            <p:ph idx="1"/>
          </p:nvPr>
        </p:nvSpPr>
        <p:spPr>
          <a:xfrm>
            <a:off x="627016" y="917803"/>
            <a:ext cx="9161417" cy="5570083"/>
          </a:xfrm>
        </p:spPr>
        <p:txBody>
          <a:bodyPr vert="horz" lIns="0" tIns="0" rIns="0" bIns="0" rtlCol="0">
            <a:normAutofit/>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latin typeface="Times New Roman" panose="02020603050405020304" pitchFamily="18" charset="0"/>
              <a:ea typeface="Times New Roman" panose="02020603050405020304" pitchFamily="18" charset="0"/>
            </a:endParaRPr>
          </a:p>
          <a:p>
            <a:pPr marL="914400" indent="-914400">
              <a:spcBef>
                <a:spcPts val="0"/>
              </a:spcBef>
            </a:pPr>
            <a:r>
              <a:rPr lang="en-US" sz="2800" b="1" dirty="0">
                <a:latin typeface="Times New Roman" panose="02020603050405020304" pitchFamily="18" charset="0"/>
              </a:rPr>
              <a:t>§195.420  Valve Maintenance</a:t>
            </a:r>
          </a:p>
          <a:p>
            <a:pPr marL="461963" marR="0" indent="-461963">
              <a:spcBef>
                <a:spcPts val="0"/>
              </a:spcBef>
              <a:spcAft>
                <a:spcPts val="0"/>
              </a:spcAft>
            </a:pPr>
            <a:endParaRPr lang="en-US" sz="2800" b="1" dirty="0">
              <a:latin typeface="Times New Roman" panose="02020603050405020304" pitchFamily="18" charset="0"/>
            </a:endParaRPr>
          </a:p>
          <a:p>
            <a:pPr marL="574675" marR="0" indent="-574675">
              <a:spcBef>
                <a:spcPts val="0"/>
              </a:spcBef>
              <a:spcAft>
                <a:spcPts val="0"/>
              </a:spcAft>
              <a:tabLst>
                <a:tab pos="854075" algn="l"/>
                <a:tab pos="1143000" algn="l"/>
                <a:tab pos="5937250" algn="r"/>
              </a:tabLst>
            </a:pPr>
            <a:r>
              <a:rPr lang="en-US" sz="2800" dirty="0">
                <a:latin typeface="Times New Roman" panose="02020603050405020304" pitchFamily="18" charset="0"/>
              </a:rPr>
              <a:t>(a)  Each operator shall maintain each valve that is necessary for the safe operation of its pipeline systems in good working order at all times.</a:t>
            </a:r>
          </a:p>
          <a:p>
            <a:pPr marL="574675" indent="-574675"/>
            <a:r>
              <a:rPr lang="en-US" sz="2800" dirty="0">
                <a:latin typeface="Times New Roman" panose="02020603050405020304" pitchFamily="18" charset="0"/>
              </a:rPr>
              <a:t>(b)  Each operator must, at least twice each calendar year, but at intervals not exceeding 7½ months, inspect each </a:t>
            </a:r>
            <a:r>
              <a:rPr lang="en-US" sz="2800" strike="sngStrike" dirty="0">
                <a:solidFill>
                  <a:srgbClr val="FF0000"/>
                </a:solidFill>
                <a:latin typeface="Times New Roman" panose="02020603050405020304" pitchFamily="18" charset="0"/>
              </a:rPr>
              <a:t>mainline</a:t>
            </a:r>
            <a:r>
              <a:rPr lang="en-US" sz="2800" dirty="0">
                <a:latin typeface="Times New Roman" panose="02020603050405020304" pitchFamily="18" charset="0"/>
              </a:rPr>
              <a:t> valve to determine that it is functioning properly…</a:t>
            </a:r>
          </a:p>
          <a:p>
            <a:endParaRPr lang="en-US" dirty="0"/>
          </a:p>
          <a:p>
            <a:endParaRPr lang="en-US" dirty="0"/>
          </a:p>
          <a:p>
            <a:endParaRPr lang="en-US" dirty="0"/>
          </a:p>
        </p:txBody>
      </p:sp>
    </p:spTree>
    <p:extLst>
      <p:ext uri="{BB962C8B-B14F-4D97-AF65-F5344CB8AC3E}">
        <p14:creationId xmlns:p14="http://schemas.microsoft.com/office/powerpoint/2010/main" val="2983141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t>Marshall, MI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717" y="3289402"/>
            <a:ext cx="4764269" cy="317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980" y="201805"/>
            <a:ext cx="5715000" cy="3810000"/>
          </a:xfrm>
          <a:prstGeom prst="rect">
            <a:avLst/>
          </a:prstGeom>
        </p:spPr>
      </p:pic>
      <p:sp>
        <p:nvSpPr>
          <p:cNvPr id="7" name="Content Placeholder 2">
            <a:extLst>
              <a:ext uri="{FF2B5EF4-FFF2-40B4-BE49-F238E27FC236}">
                <a16:creationId xmlns:a16="http://schemas.microsoft.com/office/drawing/2014/main" id="{35B42716-E252-446B-87FA-B78DE852C524}"/>
              </a:ext>
            </a:extLst>
          </p:cNvPr>
          <p:cNvSpPr>
            <a:spLocks noGrp="1"/>
          </p:cNvSpPr>
          <p:nvPr>
            <p:ph sz="half" idx="1"/>
          </p:nvPr>
        </p:nvSpPr>
        <p:spPr>
          <a:xfrm>
            <a:off x="336753" y="1509600"/>
            <a:ext cx="3811177" cy="4351338"/>
          </a:xfrm>
        </p:spPr>
        <p:txBody>
          <a:bodyPr>
            <a:normAutofit lnSpcReduction="10000"/>
          </a:bodyPr>
          <a:lstStyle/>
          <a:p>
            <a:pPr marL="0" indent="0">
              <a:lnSpc>
                <a:spcPct val="100000"/>
              </a:lnSpc>
              <a:spcBef>
                <a:spcPts val="0"/>
              </a:spcBef>
              <a:buNone/>
            </a:pPr>
            <a:r>
              <a:rPr lang="en-US" sz="2800" b="1" dirty="0"/>
              <a:t>July 25, 2010 – </a:t>
            </a:r>
          </a:p>
          <a:p>
            <a:pPr marL="0" indent="0">
              <a:lnSpc>
                <a:spcPct val="100000"/>
              </a:lnSpc>
              <a:spcBef>
                <a:spcPts val="0"/>
              </a:spcBef>
              <a:buNone/>
            </a:pPr>
            <a:endParaRPr lang="en-US" sz="1200" b="1" dirty="0"/>
          </a:p>
          <a:p>
            <a:pPr lvl="1">
              <a:lnSpc>
                <a:spcPct val="150000"/>
              </a:lnSpc>
              <a:spcBef>
                <a:spcPts val="0"/>
              </a:spcBef>
            </a:pPr>
            <a:r>
              <a:rPr lang="en-US" sz="2400" dirty="0"/>
              <a:t>19000 BBL (800,000 gallons) of Crude Oil</a:t>
            </a:r>
            <a:br>
              <a:rPr lang="en-US" sz="2400" dirty="0"/>
            </a:br>
            <a:endParaRPr lang="en-US" sz="2400" dirty="0"/>
          </a:p>
          <a:p>
            <a:pPr lvl="1">
              <a:lnSpc>
                <a:spcPct val="100000"/>
              </a:lnSpc>
              <a:spcBef>
                <a:spcPts val="0"/>
              </a:spcBef>
            </a:pPr>
            <a:r>
              <a:rPr lang="en-US" sz="2400" dirty="0"/>
              <a:t>$1 Billion in Property and Environmental Damage</a:t>
            </a:r>
            <a:br>
              <a:rPr lang="en-US" sz="2400" dirty="0"/>
            </a:br>
            <a:endParaRPr lang="en-US" sz="2400" dirty="0"/>
          </a:p>
          <a:p>
            <a:pPr lvl="1">
              <a:lnSpc>
                <a:spcPct val="100000"/>
              </a:lnSpc>
              <a:spcBef>
                <a:spcPts val="0"/>
              </a:spcBef>
            </a:pPr>
            <a:r>
              <a:rPr lang="en-US" sz="2400" dirty="0"/>
              <a:t>18 </a:t>
            </a:r>
            <a:r>
              <a:rPr lang="en-US" sz="2400" dirty="0" err="1"/>
              <a:t>hrs</a:t>
            </a:r>
            <a:r>
              <a:rPr lang="en-US" sz="2400" dirty="0"/>
              <a:t> from Initial Alarm</a:t>
            </a:r>
          </a:p>
        </p:txBody>
      </p:sp>
    </p:spTree>
    <p:extLst>
      <p:ext uri="{BB962C8B-B14F-4D97-AF65-F5344CB8AC3E}">
        <p14:creationId xmlns:p14="http://schemas.microsoft.com/office/powerpoint/2010/main" val="417457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2E2E-9E89-47C2-B98F-3B86A7717BFE}"/>
              </a:ext>
            </a:extLst>
          </p:cNvPr>
          <p:cNvSpPr>
            <a:spLocks noGrp="1"/>
          </p:cNvSpPr>
          <p:nvPr>
            <p:ph type="title"/>
          </p:nvPr>
        </p:nvSpPr>
        <p:spPr/>
        <p:txBody>
          <a:bodyPr/>
          <a:lstStyle/>
          <a:p>
            <a:r>
              <a:rPr lang="en-US" sz="3200" b="1" dirty="0"/>
              <a:t>San Bruno, CA</a:t>
            </a:r>
            <a:endParaRPr lang="en-US" b="1" dirty="0"/>
          </a:p>
        </p:txBody>
      </p:sp>
      <p:sp>
        <p:nvSpPr>
          <p:cNvPr id="3" name="Content Placeholder 2">
            <a:extLst>
              <a:ext uri="{FF2B5EF4-FFF2-40B4-BE49-F238E27FC236}">
                <a16:creationId xmlns:a16="http://schemas.microsoft.com/office/drawing/2014/main" id="{C5CD765E-84AD-4D4D-9A2B-040745B86F7C}"/>
              </a:ext>
            </a:extLst>
          </p:cNvPr>
          <p:cNvSpPr>
            <a:spLocks noGrp="1"/>
          </p:cNvSpPr>
          <p:nvPr>
            <p:ph sz="half" idx="1"/>
          </p:nvPr>
        </p:nvSpPr>
        <p:spPr>
          <a:xfrm>
            <a:off x="336753" y="1509600"/>
            <a:ext cx="3811177" cy="4351338"/>
          </a:xfrm>
        </p:spPr>
        <p:txBody>
          <a:bodyPr/>
          <a:lstStyle/>
          <a:p>
            <a:pPr marL="0" indent="0">
              <a:lnSpc>
                <a:spcPct val="100000"/>
              </a:lnSpc>
              <a:spcBef>
                <a:spcPts val="0"/>
              </a:spcBef>
              <a:buNone/>
            </a:pPr>
            <a:r>
              <a:rPr lang="en-US" sz="2800" b="1" dirty="0"/>
              <a:t>September 9, 2010 – </a:t>
            </a:r>
          </a:p>
          <a:p>
            <a:pPr marL="0" indent="0">
              <a:lnSpc>
                <a:spcPct val="100000"/>
              </a:lnSpc>
              <a:spcBef>
                <a:spcPts val="0"/>
              </a:spcBef>
              <a:buNone/>
            </a:pPr>
            <a:endParaRPr lang="en-US" sz="1200" b="1" dirty="0"/>
          </a:p>
          <a:p>
            <a:pPr lvl="1">
              <a:lnSpc>
                <a:spcPct val="150000"/>
              </a:lnSpc>
              <a:spcBef>
                <a:spcPts val="0"/>
              </a:spcBef>
            </a:pPr>
            <a:r>
              <a:rPr lang="en-US" sz="2400" dirty="0"/>
              <a:t>8 people killed</a:t>
            </a:r>
          </a:p>
          <a:p>
            <a:pPr lvl="1">
              <a:lnSpc>
                <a:spcPct val="150000"/>
              </a:lnSpc>
              <a:spcBef>
                <a:spcPts val="0"/>
              </a:spcBef>
            </a:pPr>
            <a:r>
              <a:rPr lang="en-US" sz="2400" dirty="0"/>
              <a:t>51 injured</a:t>
            </a:r>
          </a:p>
          <a:p>
            <a:pPr lvl="1">
              <a:lnSpc>
                <a:spcPct val="150000"/>
              </a:lnSpc>
              <a:spcBef>
                <a:spcPts val="0"/>
              </a:spcBef>
            </a:pPr>
            <a:r>
              <a:rPr lang="en-US" sz="2400" dirty="0"/>
              <a:t>Destroys 38 homes</a:t>
            </a:r>
          </a:p>
          <a:p>
            <a:pPr lvl="1">
              <a:lnSpc>
                <a:spcPct val="150000"/>
              </a:lnSpc>
              <a:spcBef>
                <a:spcPts val="0"/>
              </a:spcBef>
            </a:pPr>
            <a:r>
              <a:rPr lang="en-US" sz="2400" dirty="0"/>
              <a:t>Damaged 70 homes</a:t>
            </a:r>
          </a:p>
          <a:p>
            <a:pPr lvl="1">
              <a:lnSpc>
                <a:spcPct val="150000"/>
              </a:lnSpc>
              <a:spcBef>
                <a:spcPts val="0"/>
              </a:spcBef>
            </a:pPr>
            <a:r>
              <a:rPr lang="en-US" sz="2400" dirty="0"/>
              <a:t>47 MMCF of Gas</a:t>
            </a:r>
          </a:p>
          <a:p>
            <a:pPr lvl="1">
              <a:lnSpc>
                <a:spcPct val="150000"/>
              </a:lnSpc>
              <a:spcBef>
                <a:spcPts val="0"/>
              </a:spcBef>
            </a:pPr>
            <a:r>
              <a:rPr lang="en-US" sz="2400" dirty="0"/>
              <a:t>95 Minutes</a:t>
            </a:r>
          </a:p>
        </p:txBody>
      </p:sp>
      <p:sp>
        <p:nvSpPr>
          <p:cNvPr id="5" name="Slide Number Placeholder 4">
            <a:extLst>
              <a:ext uri="{FF2B5EF4-FFF2-40B4-BE49-F238E27FC236}">
                <a16:creationId xmlns:a16="http://schemas.microsoft.com/office/drawing/2014/main" id="{8786529A-D1D6-4D1C-BA8E-B8C22F7EE2EF}"/>
              </a:ext>
            </a:extLst>
          </p:cNvPr>
          <p:cNvSpPr>
            <a:spLocks noGrp="1"/>
          </p:cNvSpPr>
          <p:nvPr>
            <p:ph type="sldNum" sz="quarter" idx="12"/>
          </p:nvPr>
        </p:nvSpPr>
        <p:spPr/>
        <p:txBody>
          <a:bodyPr/>
          <a:lstStyle/>
          <a:p>
            <a:fld id="{007B235C-EC8B-442B-8E6D-8C172C220641}" type="slidenum">
              <a:rPr lang="en-US" smtClean="0"/>
              <a:t>5</a:t>
            </a:fld>
            <a:endParaRPr lang="en-US"/>
          </a:p>
        </p:txBody>
      </p:sp>
      <p:pic>
        <p:nvPicPr>
          <p:cNvPr id="6" name="Content Placeholder 10">
            <a:extLst>
              <a:ext uri="{FF2B5EF4-FFF2-40B4-BE49-F238E27FC236}">
                <a16:creationId xmlns:a16="http://schemas.microsoft.com/office/drawing/2014/main" id="{354CA0A2-0C24-4FD9-B26C-DD224B7AD521}"/>
              </a:ext>
            </a:extLst>
          </p:cNvPr>
          <p:cNvPicPr>
            <a:picLocks noGrp="1" noChangeAspect="1"/>
          </p:cNvPicPr>
          <p:nvPr>
            <p:ph sz="half" idx="2"/>
          </p:nvPr>
        </p:nvPicPr>
        <p:blipFill rotWithShape="1">
          <a:blip r:embed="rId3"/>
          <a:srcRect l="11740" r="2" b="2"/>
          <a:stretch/>
        </p:blipFill>
        <p:spPr>
          <a:xfrm>
            <a:off x="4265276" y="1263018"/>
            <a:ext cx="7671082" cy="5256230"/>
          </a:xfrm>
          <a:prstGeom prst="rect">
            <a:avLst/>
          </a:prstGeom>
        </p:spPr>
      </p:pic>
    </p:spTree>
    <p:extLst>
      <p:ext uri="{BB962C8B-B14F-4D97-AF65-F5344CB8AC3E}">
        <p14:creationId xmlns:p14="http://schemas.microsoft.com/office/powerpoint/2010/main" val="264900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2E2E-9E89-47C2-B98F-3B86A7717BFE}"/>
              </a:ext>
            </a:extLst>
          </p:cNvPr>
          <p:cNvSpPr>
            <a:spLocks noGrp="1"/>
          </p:cNvSpPr>
          <p:nvPr>
            <p:ph type="title"/>
          </p:nvPr>
        </p:nvSpPr>
        <p:spPr/>
        <p:txBody>
          <a:bodyPr/>
          <a:lstStyle/>
          <a:p>
            <a:r>
              <a:rPr lang="en-US" sz="3200" b="1" dirty="0"/>
              <a:t>Edison, NJ</a:t>
            </a:r>
            <a:endParaRPr lang="en-US" b="1" dirty="0"/>
          </a:p>
        </p:txBody>
      </p:sp>
      <p:sp>
        <p:nvSpPr>
          <p:cNvPr id="3" name="Content Placeholder 2">
            <a:extLst>
              <a:ext uri="{FF2B5EF4-FFF2-40B4-BE49-F238E27FC236}">
                <a16:creationId xmlns:a16="http://schemas.microsoft.com/office/drawing/2014/main" id="{C5CD765E-84AD-4D4D-9A2B-040745B86F7C}"/>
              </a:ext>
            </a:extLst>
          </p:cNvPr>
          <p:cNvSpPr>
            <a:spLocks noGrp="1"/>
          </p:cNvSpPr>
          <p:nvPr>
            <p:ph sz="half" idx="1"/>
          </p:nvPr>
        </p:nvSpPr>
        <p:spPr>
          <a:xfrm>
            <a:off x="336753" y="1509600"/>
            <a:ext cx="3904321" cy="4351338"/>
          </a:xfrm>
        </p:spPr>
        <p:txBody>
          <a:bodyPr/>
          <a:lstStyle/>
          <a:p>
            <a:pPr marL="0" indent="0">
              <a:lnSpc>
                <a:spcPct val="100000"/>
              </a:lnSpc>
              <a:spcBef>
                <a:spcPts val="0"/>
              </a:spcBef>
              <a:buNone/>
            </a:pPr>
            <a:r>
              <a:rPr lang="en-US" sz="2800" b="1" dirty="0"/>
              <a:t>March 24, 1994 – </a:t>
            </a:r>
          </a:p>
          <a:p>
            <a:pPr marL="0" indent="0">
              <a:lnSpc>
                <a:spcPct val="100000"/>
              </a:lnSpc>
              <a:spcBef>
                <a:spcPts val="0"/>
              </a:spcBef>
              <a:buNone/>
            </a:pPr>
            <a:endParaRPr lang="en-US" sz="1200" b="1" dirty="0"/>
          </a:p>
          <a:p>
            <a:pPr lvl="1">
              <a:lnSpc>
                <a:spcPct val="150000"/>
              </a:lnSpc>
              <a:spcBef>
                <a:spcPts val="0"/>
              </a:spcBef>
            </a:pPr>
            <a:r>
              <a:rPr lang="en-US" sz="2400" dirty="0"/>
              <a:t>1 person died</a:t>
            </a:r>
          </a:p>
          <a:p>
            <a:pPr lvl="1">
              <a:lnSpc>
                <a:spcPct val="150000"/>
              </a:lnSpc>
              <a:spcBef>
                <a:spcPts val="0"/>
              </a:spcBef>
            </a:pPr>
            <a:r>
              <a:rPr lang="en-US" sz="2400" dirty="0"/>
              <a:t>Destroyed 8 buildings</a:t>
            </a:r>
          </a:p>
          <a:p>
            <a:pPr lvl="1">
              <a:lnSpc>
                <a:spcPct val="100000"/>
              </a:lnSpc>
              <a:spcBef>
                <a:spcPts val="0"/>
              </a:spcBef>
            </a:pPr>
            <a:r>
              <a:rPr lang="en-US" sz="2400" dirty="0"/>
              <a:t>Evacuation of 1500 Apartments</a:t>
            </a:r>
          </a:p>
          <a:p>
            <a:pPr lvl="1">
              <a:lnSpc>
                <a:spcPct val="150000"/>
              </a:lnSpc>
              <a:spcBef>
                <a:spcPts val="0"/>
              </a:spcBef>
            </a:pPr>
            <a:r>
              <a:rPr lang="en-US" sz="2400" dirty="0"/>
              <a:t>$25 Million in Damages</a:t>
            </a:r>
          </a:p>
          <a:p>
            <a:pPr lvl="1">
              <a:lnSpc>
                <a:spcPct val="150000"/>
              </a:lnSpc>
              <a:spcBef>
                <a:spcPts val="0"/>
              </a:spcBef>
            </a:pPr>
            <a:r>
              <a:rPr lang="en-US" sz="2400" dirty="0"/>
              <a:t>2½ Hours</a:t>
            </a:r>
          </a:p>
        </p:txBody>
      </p:sp>
      <p:sp>
        <p:nvSpPr>
          <p:cNvPr id="5" name="Slide Number Placeholder 4">
            <a:extLst>
              <a:ext uri="{FF2B5EF4-FFF2-40B4-BE49-F238E27FC236}">
                <a16:creationId xmlns:a16="http://schemas.microsoft.com/office/drawing/2014/main" id="{8786529A-D1D6-4D1C-BA8E-B8C22F7EE2EF}"/>
              </a:ext>
            </a:extLst>
          </p:cNvPr>
          <p:cNvSpPr>
            <a:spLocks noGrp="1"/>
          </p:cNvSpPr>
          <p:nvPr>
            <p:ph type="sldNum" sz="quarter" idx="12"/>
          </p:nvPr>
        </p:nvSpPr>
        <p:spPr/>
        <p:txBody>
          <a:bodyPr/>
          <a:lstStyle/>
          <a:p>
            <a:fld id="{007B235C-EC8B-442B-8E6D-8C172C220641}" type="slidenum">
              <a:rPr lang="en-US" smtClean="0"/>
              <a:t>6</a:t>
            </a:fld>
            <a:endParaRPr lang="en-US"/>
          </a:p>
        </p:txBody>
      </p:sp>
      <p:pic>
        <p:nvPicPr>
          <p:cNvPr id="8" name="Picture 2">
            <a:extLst>
              <a:ext uri="{FF2B5EF4-FFF2-40B4-BE49-F238E27FC236}">
                <a16:creationId xmlns:a16="http://schemas.microsoft.com/office/drawing/2014/main" id="{C6EAC220-0338-47EA-B693-E7327CD1F3B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724" y="1456957"/>
            <a:ext cx="7578634" cy="48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17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Pipeline Safety Act 2011 - </a:t>
            </a:r>
          </a:p>
        </p:txBody>
      </p:sp>
      <p:sp>
        <p:nvSpPr>
          <p:cNvPr id="3" name="Content Placeholder 2"/>
          <p:cNvSpPr>
            <a:spLocks noGrp="1"/>
          </p:cNvSpPr>
          <p:nvPr>
            <p:ph idx="1"/>
          </p:nvPr>
        </p:nvSpPr>
        <p:spPr>
          <a:xfrm>
            <a:off x="594065" y="1409337"/>
            <a:ext cx="10634133" cy="4555067"/>
          </a:xfrm>
        </p:spPr>
        <p:txBody>
          <a:bodyPr>
            <a:normAutofit lnSpcReduction="10000"/>
          </a:bodyPr>
          <a:lstStyle/>
          <a:p>
            <a:r>
              <a:rPr lang="en-US" b="1" dirty="0"/>
              <a:t>§60102(n)</a:t>
            </a:r>
          </a:p>
          <a:p>
            <a:r>
              <a:rPr lang="en-US" sz="2800" dirty="0"/>
              <a:t>(n) </a:t>
            </a:r>
            <a:r>
              <a:rPr lang="en-US" sz="2900" dirty="0"/>
              <a:t>Automatic and Remote-Controlled Shut-off Valves for New Transmission Pipelines-</a:t>
            </a:r>
            <a:br>
              <a:rPr lang="en-US" sz="2800" dirty="0">
                <a:solidFill>
                  <a:srgbClr val="000000"/>
                </a:solidFill>
                <a:latin typeface="Verdana" panose="020B0604030504040204" pitchFamily="34" charset="0"/>
              </a:rPr>
            </a:br>
            <a:endParaRPr lang="en-US" sz="2800" dirty="0">
              <a:solidFill>
                <a:srgbClr val="000000"/>
              </a:solidFill>
              <a:latin typeface="Verdana" panose="020B0604030504040204" pitchFamily="34" charset="0"/>
            </a:endParaRPr>
          </a:p>
          <a:p>
            <a:pPr marL="339725"/>
            <a:r>
              <a:rPr lang="en-US" sz="2800" dirty="0"/>
              <a:t>(1) </a:t>
            </a:r>
            <a:r>
              <a:rPr lang="en-US" sz="2900" dirty="0"/>
              <a:t>IN GENERAL-</a:t>
            </a:r>
            <a:r>
              <a:rPr lang="en-US" sz="1400" dirty="0">
                <a:solidFill>
                  <a:srgbClr val="000000"/>
                </a:solidFill>
                <a:latin typeface="Verdana" panose="020B0604030504040204" pitchFamily="34" charset="0"/>
              </a:rPr>
              <a:t>….</a:t>
            </a:r>
            <a:r>
              <a:rPr lang="en-US" sz="2800" dirty="0"/>
              <a:t>the Secretary, if appropriate, shall require by regulation the use of automatic or remote-controlled shut-off valves, or equivalent technology, …on transmission pipeline facilities constructed or entirely replaced after the date on which the Secretary issues the final rule containing such requirement.</a:t>
            </a:r>
            <a:br>
              <a:rPr lang="en-US" sz="2800" dirty="0"/>
            </a:br>
            <a:endParaRPr lang="en-US" sz="2800" dirty="0"/>
          </a:p>
          <a:p>
            <a:pPr marL="398463" indent="-398463"/>
            <a:endParaRPr lang="en-US" sz="2800" dirty="0"/>
          </a:p>
          <a:p>
            <a:endParaRPr lang="en-US" dirty="0"/>
          </a:p>
        </p:txBody>
      </p:sp>
    </p:spTree>
    <p:extLst>
      <p:ext uri="{BB962C8B-B14F-4D97-AF65-F5344CB8AC3E}">
        <p14:creationId xmlns:p14="http://schemas.microsoft.com/office/powerpoint/2010/main" val="3162370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Pipeline Safety Act 2011 - </a:t>
            </a:r>
          </a:p>
        </p:txBody>
      </p:sp>
      <p:sp>
        <p:nvSpPr>
          <p:cNvPr id="3" name="Content Placeholder 2"/>
          <p:cNvSpPr>
            <a:spLocks noGrp="1"/>
          </p:cNvSpPr>
          <p:nvPr>
            <p:ph idx="1"/>
          </p:nvPr>
        </p:nvSpPr>
        <p:spPr>
          <a:xfrm>
            <a:off x="594065" y="1409337"/>
            <a:ext cx="10634133" cy="4555067"/>
          </a:xfrm>
        </p:spPr>
        <p:txBody>
          <a:bodyPr>
            <a:normAutofit fontScale="70000" lnSpcReduction="20000"/>
          </a:bodyPr>
          <a:lstStyle/>
          <a:p>
            <a:r>
              <a:rPr lang="en-US" sz="5100" b="1" dirty="0"/>
              <a:t>§60102(n)</a:t>
            </a:r>
          </a:p>
          <a:p>
            <a:r>
              <a:rPr lang="en-US" sz="2800" dirty="0"/>
              <a:t>(n) </a:t>
            </a:r>
            <a:r>
              <a:rPr lang="en-US" sz="2900" dirty="0"/>
              <a:t>Automatic and Remote-Controlled Shut-off Valves for New Transmission Pipelines-</a:t>
            </a:r>
            <a:br>
              <a:rPr lang="en-US" sz="2800" dirty="0">
                <a:solidFill>
                  <a:srgbClr val="000000"/>
                </a:solidFill>
                <a:latin typeface="Verdana" panose="020B0604030504040204" pitchFamily="34" charset="0"/>
              </a:rPr>
            </a:br>
            <a:endParaRPr lang="en-US" sz="2800" dirty="0">
              <a:solidFill>
                <a:srgbClr val="000000"/>
              </a:solidFill>
              <a:latin typeface="Verdana" panose="020B0604030504040204" pitchFamily="34" charset="0"/>
            </a:endParaRPr>
          </a:p>
          <a:p>
            <a:pPr marL="339725" algn="l"/>
            <a:r>
              <a:rPr lang="en-US" sz="2900" b="0" i="0" dirty="0">
                <a:solidFill>
                  <a:srgbClr val="000000"/>
                </a:solidFill>
                <a:effectLst/>
                <a:latin typeface="Verdana" panose="020B0604030504040204" pitchFamily="34" charset="0"/>
              </a:rPr>
              <a:t>(</a:t>
            </a:r>
            <a:r>
              <a:rPr lang="en-US" sz="2900" dirty="0"/>
              <a:t>2) HIGH-CONSEQUENCE AREA STUDY-</a:t>
            </a:r>
          </a:p>
          <a:p>
            <a:pPr algn="l"/>
            <a:endParaRPr lang="en-US" sz="2900" dirty="0"/>
          </a:p>
          <a:p>
            <a:pPr marL="739775" algn="l"/>
            <a:r>
              <a:rPr lang="en-US" sz="2900" dirty="0"/>
              <a:t>(A) STUDY- …. conduct a study on the ability of transmission pipeline facility operators to respond to a hazardous liquid or gas release from a pipeline segment located in a high-consequence area.</a:t>
            </a:r>
            <a:br>
              <a:rPr lang="en-US" sz="2900" dirty="0"/>
            </a:br>
            <a:endParaRPr lang="en-US" sz="2900" dirty="0"/>
          </a:p>
          <a:p>
            <a:pPr marL="739775" algn="l"/>
            <a:r>
              <a:rPr lang="en-US" sz="2900" dirty="0"/>
              <a:t>(B) CONSIDERATIONS- ….shall consider the swiftness of leak detection and pipeline shutdown capabilities, the location of the nearest response personnel, and the costs, risks, and benefits of installing automatic and remote-controlled shut-off valves.</a:t>
            </a:r>
          </a:p>
          <a:p>
            <a:pPr marL="515938" indent="-346075"/>
            <a:endParaRPr lang="en-US" sz="2900" dirty="0"/>
          </a:p>
          <a:p>
            <a:pPr marL="398463" indent="-398463"/>
            <a:endParaRPr lang="en-US" sz="2800" dirty="0"/>
          </a:p>
          <a:p>
            <a:endParaRPr lang="en-US" dirty="0"/>
          </a:p>
        </p:txBody>
      </p:sp>
    </p:spTree>
    <p:extLst>
      <p:ext uri="{BB962C8B-B14F-4D97-AF65-F5344CB8AC3E}">
        <p14:creationId xmlns:p14="http://schemas.microsoft.com/office/powerpoint/2010/main" val="1345534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82DDD-C339-4033-93B5-56EF14B916C7}"/>
              </a:ext>
            </a:extLst>
          </p:cNvPr>
          <p:cNvSpPr/>
          <p:nvPr/>
        </p:nvSpPr>
        <p:spPr>
          <a:xfrm rot="20362696">
            <a:off x="240195" y="3089266"/>
            <a:ext cx="2204450" cy="523220"/>
          </a:xfrm>
          <a:prstGeom prst="rect">
            <a:avLst/>
          </a:prstGeom>
        </p:spPr>
        <p:txBody>
          <a:bodyPr wrap="none">
            <a:spAutoFit/>
          </a:bodyPr>
          <a:lstStyle/>
          <a:p>
            <a:r>
              <a:rPr lang="en-US" sz="2800" dirty="0">
                <a:solidFill>
                  <a:schemeClr val="accent2">
                    <a:lumMod val="75000"/>
                  </a:schemeClr>
                </a:solidFill>
                <a:latin typeface="Helvetica" panose="020B0604020202020204" pitchFamily="34" charset="0"/>
              </a:rPr>
              <a:t>April 8, 2022</a:t>
            </a:r>
            <a:endParaRPr lang="en-US" sz="2800" dirty="0">
              <a:solidFill>
                <a:schemeClr val="accent2">
                  <a:lumMod val="75000"/>
                </a:schemeClr>
              </a:solidFill>
            </a:endParaRPr>
          </a:p>
        </p:txBody>
      </p:sp>
      <p:pic>
        <p:nvPicPr>
          <p:cNvPr id="5" name="Picture 4">
            <a:extLst>
              <a:ext uri="{FF2B5EF4-FFF2-40B4-BE49-F238E27FC236}">
                <a16:creationId xmlns:a16="http://schemas.microsoft.com/office/drawing/2014/main" id="{F115D2CA-93D0-465B-8B37-718038DACA04}"/>
              </a:ext>
            </a:extLst>
          </p:cNvPr>
          <p:cNvPicPr>
            <a:picLocks noChangeAspect="1"/>
          </p:cNvPicPr>
          <p:nvPr/>
        </p:nvPicPr>
        <p:blipFill>
          <a:blip r:embed="rId2"/>
          <a:stretch>
            <a:fillRect/>
          </a:stretch>
        </p:blipFill>
        <p:spPr>
          <a:xfrm>
            <a:off x="2682240" y="409916"/>
            <a:ext cx="5817326" cy="6030675"/>
          </a:xfrm>
          <a:prstGeom prst="rect">
            <a:avLst/>
          </a:prstGeom>
        </p:spPr>
      </p:pic>
    </p:spTree>
    <p:extLst>
      <p:ext uri="{BB962C8B-B14F-4D97-AF65-F5344CB8AC3E}">
        <p14:creationId xmlns:p14="http://schemas.microsoft.com/office/powerpoint/2010/main" val="31892585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TRC Corp Theme 2019">
  <a:themeElements>
    <a:clrScheme name="TRC">
      <a:dk1>
        <a:sysClr val="windowText" lastClr="000000"/>
      </a:dk1>
      <a:lt1>
        <a:sysClr val="window" lastClr="FFFFFF"/>
      </a:lt1>
      <a:dk2>
        <a:srgbClr val="003C71"/>
      </a:dk2>
      <a:lt2>
        <a:srgbClr val="C1C6C8"/>
      </a:lt2>
      <a:accent1>
        <a:srgbClr val="003C71"/>
      </a:accent1>
      <a:accent2>
        <a:srgbClr val="F68D2E"/>
      </a:accent2>
      <a:accent3>
        <a:srgbClr val="72246C"/>
      </a:accent3>
      <a:accent4>
        <a:srgbClr val="F6BE00"/>
      </a:accent4>
      <a:accent5>
        <a:srgbClr val="00A3E1"/>
      </a:accent5>
      <a:accent6>
        <a:srgbClr val="43B02A"/>
      </a:accent6>
      <a:hlink>
        <a:srgbClr val="00A3E1"/>
      </a:hlink>
      <a:folHlink>
        <a:srgbClr val="7224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C Corp Theme 2019" id="{AAB72CEE-C3DC-4CF2-A22E-38E8FC7EA141}" vid="{9884F319-167E-4860-BE30-C00EB5FA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TRC Corp Theme 2019</Template>
  <TotalTime>2338</TotalTime>
  <Words>2471</Words>
  <Application>Microsoft Office PowerPoint</Application>
  <PresentationFormat>Widescreen</PresentationFormat>
  <Paragraphs>265</Paragraphs>
  <Slides>34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Regular</vt:lpstr>
      <vt:lpstr>Calibri</vt:lpstr>
      <vt:lpstr>Calibri Light</vt:lpstr>
      <vt:lpstr>Helvetica</vt:lpstr>
      <vt:lpstr>Times New Roman</vt:lpstr>
      <vt:lpstr>Verdana</vt:lpstr>
      <vt:lpstr>Wingdings</vt:lpstr>
      <vt:lpstr>TRC Corp Theme 2019</vt:lpstr>
      <vt:lpstr>Valve Installation and Minimum Rupture Detection Standards</vt:lpstr>
      <vt:lpstr>PowerPoint Presentation</vt:lpstr>
      <vt:lpstr>PowerPoint Presentation</vt:lpstr>
      <vt:lpstr>Marshall, MI</vt:lpstr>
      <vt:lpstr>San Bruno, CA</vt:lpstr>
      <vt:lpstr>Edison, NJ</vt:lpstr>
      <vt:lpstr>Pipeline Safety Act 2011 - </vt:lpstr>
      <vt:lpstr>Pipeline Safety Act 2011 - </vt:lpstr>
      <vt:lpstr>PowerPoint Presentation</vt:lpstr>
      <vt:lpstr>Part 192 – Key Sections</vt:lpstr>
      <vt:lpstr>§192.634 Transmission lines: Onshore valve shut-off for rupture mitigation.</vt:lpstr>
      <vt:lpstr>§192.3  Definitions.</vt:lpstr>
      <vt:lpstr>§192.634 Transmission lines: Onshore valve shut-off for rupture mitigation.</vt:lpstr>
      <vt:lpstr>PowerPoint Presentation</vt:lpstr>
      <vt:lpstr>§192.634 Transmission lines: Onshore valve shut-off for rupture mitigation.</vt:lpstr>
      <vt:lpstr>§192.635 Notification of potential rupture. .</vt:lpstr>
      <vt:lpstr>§192.635 Notification of potential rupture. .</vt:lpstr>
      <vt:lpstr>§192.636 Transmission lines: Response to a rupture; capabilities of rupture-mitigation valves (RMVs) or alternative equivalent technologies. .</vt:lpstr>
      <vt:lpstr>§192.636 Transmission lines: Response to a rupture; capabilities of rupture-mitigation valves (RMVs) or alternative equivalent technologies. .</vt:lpstr>
      <vt:lpstr>Part 195 – Key Sections</vt:lpstr>
      <vt:lpstr>§195.417 Notification of potential rupture. .</vt:lpstr>
      <vt:lpstr>§195.417 Notification of potential rupture. .</vt:lpstr>
      <vt:lpstr>§195.418 Valves: Onshore valve shut-off for rupture mitigation.</vt:lpstr>
      <vt:lpstr>§195.2  Definitions.</vt:lpstr>
      <vt:lpstr>§195.418 Valves: Onshore valve shut-off for rupture mitigation.</vt:lpstr>
      <vt:lpstr>PowerPoint Presentation</vt:lpstr>
      <vt:lpstr>§195.418 Valves: Onshore valve shut-off for rupture mitigation.</vt:lpstr>
      <vt:lpstr>§195.260 Valves: Location.</vt:lpstr>
      <vt:lpstr>§195.419 Valve capabilities.</vt:lpstr>
      <vt:lpstr>§195.419 Valve capabilities.</vt:lpstr>
      <vt:lpstr>Other Key Changes for Transmission/Distribution/Hazardous Liquid Pipeline Systems</vt:lpstr>
      <vt:lpstr>Other Key Changes for Transmission/Hazardous Liquids</vt:lpstr>
      <vt:lpstr>Other Key Changes for Transmission</vt:lpstr>
      <vt:lpstr>Other Key Changes for Hazardous Liquids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PHMSA Safety of Gas Gathering and Transmission Rule</dc:title>
  <dc:creator>Burdeaux, Dewitt</dc:creator>
  <cp:lastModifiedBy>Connie Hendricks</cp:lastModifiedBy>
  <cp:revision>125</cp:revision>
  <dcterms:created xsi:type="dcterms:W3CDTF">2019-04-12T12:39:26Z</dcterms:created>
  <dcterms:modified xsi:type="dcterms:W3CDTF">2022-09-21T21:32:01Z</dcterms:modified>
</cp:coreProperties>
</file>